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slideMasters/slideMaster26.xml" ContentType="application/vnd.openxmlformats-officedocument.presentationml.slideMaster+xml"/>
  <Override PartName="/ppt/slides/slide26.xml" ContentType="application/vnd.openxmlformats-officedocument.presentationml.slide+xml"/>
  <Override PartName="/ppt/slideMasters/slideMaster27.xml" ContentType="application/vnd.openxmlformats-officedocument.presentationml.slideMaster+xml"/>
  <Override PartName="/ppt/slides/slide27.xml" ContentType="application/vnd.openxmlformats-officedocument.presentationml.slide+xml"/>
  <Override PartName="/ppt/slideMasters/slideMaster28.xml" ContentType="application/vnd.openxmlformats-officedocument.presentationml.slideMaster+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Lst>
  <p:notesMasterIdLst>
    <p:notesMasterId r:id="rId30"/>
  </p:notesMasterIdLst>
  <p:sldSz cx="9144000" cy="5143500"/>
  <p:notesSz cx="5143500" cy="9144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30" Type="http://schemas.openxmlformats.org/officeDocument/2006/relationships/notesMaster" Target="notesMasters/notesMaster1.xml"/><Relationship Id="rId31" Type="http://schemas.openxmlformats.org/officeDocument/2006/relationships/presProps" Target="presProps.xml"/><Relationship Id="rId32" Type="http://schemas.openxmlformats.org/officeDocument/2006/relationships/viewProps" Target="viewProps.xml"/><Relationship Id="rId33" Type="http://schemas.openxmlformats.org/officeDocument/2006/relationships/theme" Target="theme/theme1.xml"/><Relationship Id="rId34"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xml"/>
		</Relationships>
</file>

<file path=ppt/notesSlides/_rels/notesSlide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xml"/>
		</Relationships>
</file>

<file path=ppt/notesSlides/_rels/notesSlide2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8.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Slide-1-image-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Slide-10-image-1.pn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Slide-11-image-1.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Slide-12-image-1.pn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Slide-13-image-1.pn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Slide-14-image-1.png"/><Relationship Id="rId2" Type="http://schemas.openxmlformats.org/officeDocument/2006/relationships/slideLayout" Target="../slideLayouts/slideLayout1.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Slide-15-image-1.png"/><Relationship Id="rId2" Type="http://schemas.openxmlformats.org/officeDocument/2006/relationships/slideLayout" Target="../slideLayouts/slideLayout1.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Slide-16-image-1.png"/><Relationship Id="rId2" Type="http://schemas.openxmlformats.org/officeDocument/2006/relationships/slideLayout" Target="../slideLayouts/slideLayout1.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Slide-17-image-1.png"/><Relationship Id="rId2" Type="http://schemas.openxmlformats.org/officeDocument/2006/relationships/slideLayout" Target="../slideLayouts/slideLayout1.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Slide-18-image-1.png"/><Relationship Id="rId2" Type="http://schemas.openxmlformats.org/officeDocument/2006/relationships/slideLayout" Target="../slideLayouts/slideLayout1.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Slide-19-image-1.png"/><Relationship Id="rId2" Type="http://schemas.openxmlformats.org/officeDocument/2006/relationships/slideLayout" Target="../slideLayouts/slideLayout1.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Slide-2-image-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Slide-20-image-1.png"/><Relationship Id="rId2" Type="http://schemas.openxmlformats.org/officeDocument/2006/relationships/slideLayout" Target="../slideLayouts/slideLayout1.xml"/><Relationship Id="rId3"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Slide-21-image-1.png"/><Relationship Id="rId2" Type="http://schemas.openxmlformats.org/officeDocument/2006/relationships/slideLayout" Target="../slideLayouts/slideLayout1.xml"/><Relationship Id="rId3"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Slide-22-image-1.png"/><Relationship Id="rId2" Type="http://schemas.openxmlformats.org/officeDocument/2006/relationships/slideLayout" Target="../slideLayouts/slideLayout1.xml"/><Relationship Id="rId3"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image" Target="../media/Slide-23-image-1.png"/><Relationship Id="rId2" Type="http://schemas.openxmlformats.org/officeDocument/2006/relationships/slideLayout" Target="../slideLayouts/slideLayout1.xml"/><Relationship Id="rId3"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image" Target="../media/Slide-24-image-1.png"/><Relationship Id="rId2" Type="http://schemas.openxmlformats.org/officeDocument/2006/relationships/slideLayout" Target="../slideLayouts/slideLayout1.xml"/><Relationship Id="rId3"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image" Target="../media/Slide-25-image-1.png"/><Relationship Id="rId2" Type="http://schemas.openxmlformats.org/officeDocument/2006/relationships/slideLayout" Target="../slideLayouts/slideLayout1.xml"/><Relationship Id="rId3"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image" Target="../media/Slide-26-image-1.png"/><Relationship Id="rId2" Type="http://schemas.openxmlformats.org/officeDocument/2006/relationships/slideLayout" Target="../slideLayouts/slideLayout1.xml"/><Relationship Id="rId3"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image" Target="../media/Slide-27-image-1.png"/><Relationship Id="rId2" Type="http://schemas.openxmlformats.org/officeDocument/2006/relationships/slideLayout" Target="../slideLayouts/slideLayout1.xml"/><Relationship Id="rId3"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image" Target="../media/Slide-28-image-1.png"/><Relationship Id="rId2" Type="http://schemas.openxmlformats.org/officeDocument/2006/relationships/slideLayout" Target="../slideLayouts/slideLayout1.xml"/><Relationship Id="rId3"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1" Type="http://schemas.openxmlformats.org/officeDocument/2006/relationships/image" Target="../media/Slide-3-image-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Slide-4-image-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Slide-5-image-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Slide-6-image-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Slide-7-image-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Slide-8-image-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Slide-9-image-1.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Shape 0"/>
          <p:cNvSpPr/>
          <p:nvPr/>
        </p:nvSpPr>
        <p:spPr>
          <a:xfrm>
            <a:off x="1837652" y="551108"/>
            <a:ext cx="182880" cy="182880"/>
          </a:xfrm>
          <a:prstGeom prst="rect">
            <a:avLst/>
          </a:prstGeom>
          <a:noFill/>
          <a:ln w="1270">
            <a:solidFill>
              <a:srgbClr val="952BCA"/>
            </a:solidFill>
            <a:prstDash val="solid"/>
          </a:ln>
        </p:spPr>
      </p:sp>
      <p:sp>
        <p:nvSpPr>
          <p:cNvPr id="3" name="Shape 1"/>
          <p:cNvSpPr/>
          <p:nvPr/>
        </p:nvSpPr>
        <p:spPr>
          <a:xfrm>
            <a:off x="3033728" y="106803"/>
            <a:ext cx="182880" cy="182880"/>
          </a:xfrm>
          <a:prstGeom prst="sun">
            <a:avLst/>
          </a:prstGeom>
          <a:noFill/>
          <a:ln w="1270">
            <a:solidFill>
              <a:srgbClr val="491551"/>
            </a:solidFill>
            <a:prstDash val="solid"/>
          </a:ln>
        </p:spPr>
      </p:sp>
      <p:sp>
        <p:nvSpPr>
          <p:cNvPr id="4" name="Shape 2"/>
          <p:cNvSpPr/>
          <p:nvPr/>
        </p:nvSpPr>
        <p:spPr>
          <a:xfrm>
            <a:off x="1737325" y="4293634"/>
            <a:ext cx="182880" cy="182880"/>
          </a:xfrm>
          <a:prstGeom prst="rect">
            <a:avLst/>
          </a:prstGeom>
          <a:noFill/>
          <a:ln w="1270">
            <a:solidFill>
              <a:srgbClr val="6FF772"/>
            </a:solidFill>
            <a:prstDash val="solid"/>
          </a:ln>
        </p:spPr>
      </p:sp>
      <p:sp>
        <p:nvSpPr>
          <p:cNvPr id="5" name="Shape 3"/>
          <p:cNvSpPr/>
          <p:nvPr/>
        </p:nvSpPr>
        <p:spPr>
          <a:xfrm>
            <a:off x="7714780" y="2504747"/>
            <a:ext cx="182880" cy="182880"/>
          </a:xfrm>
          <a:prstGeom prst="cube">
            <a:avLst/>
          </a:prstGeom>
          <a:noFill/>
          <a:ln w="1270">
            <a:solidFill>
              <a:srgbClr val="5067F0"/>
            </a:solidFill>
            <a:prstDash val="solid"/>
          </a:ln>
        </p:spPr>
      </p:sp>
      <p:sp>
        <p:nvSpPr>
          <p:cNvPr id="6" name="Shape 4"/>
          <p:cNvSpPr/>
          <p:nvPr/>
        </p:nvSpPr>
        <p:spPr>
          <a:xfrm>
            <a:off x="1333495" y="2484449"/>
            <a:ext cx="182880" cy="182880"/>
          </a:xfrm>
          <a:prstGeom prst="rect">
            <a:avLst/>
          </a:prstGeom>
          <a:noFill/>
          <a:ln w="1270">
            <a:solidFill>
              <a:srgbClr val="2D59DE"/>
            </a:solidFill>
            <a:prstDash val="solid"/>
          </a:ln>
        </p:spPr>
      </p:sp>
      <p:sp>
        <p:nvSpPr>
          <p:cNvPr id="7" name="Text 5"/>
          <p:cNvSpPr/>
          <p:nvPr/>
        </p:nvSpPr>
        <p:spPr>
          <a:xfrm>
            <a:off x="457200" y="457200"/>
            <a:ext cx="8229600" cy="914400"/>
          </a:xfrm>
          <a:prstGeom prst="rect">
            <a:avLst/>
          </a:prstGeom>
          <a:noFill/>
          <a:ln/>
        </p:spPr>
        <p:txBody>
          <a:bodyPr wrap="square" rtlCol="0" anchor="ctr"/>
          <a:lstStyle/>
          <a:p>
            <a:pPr algn="ctr" indent="0" marL="0">
              <a:buNone/>
            </a:pPr>
            <a:r>
              <a:rPr lang="en-US" sz="3000" b="1" dirty="0">
                <a:solidFill>
                  <a:srgbClr val="DC143C"/>
                </a:solidFill>
                <a:latin typeface="Montserrat" pitchFamily="34" charset="0"/>
                <a:ea typeface="Montserrat" pitchFamily="34" charset="-122"/>
                <a:cs typeface="Montserrat" pitchFamily="34" charset="-120"/>
              </a:rPr>
              <a:t>Social Media Platforms: A Beginner's Guide</a:t>
            </a:r>
            <a:endParaRPr lang="en-US" sz="3000" dirty="0"/>
          </a:p>
        </p:txBody>
      </p:sp>
      <p:sp>
        <p:nvSpPr>
          <p:cNvPr id="8" name="Text 6"/>
          <p:cNvSpPr/>
          <p:nvPr/>
        </p:nvSpPr>
        <p:spPr>
          <a:xfrm>
            <a:off x="457200" y="1645920"/>
            <a:ext cx="8229600" cy="3086100"/>
          </a:xfrm>
          <a:prstGeom prst="rect">
            <a:avLst/>
          </a:prstGeom>
          <a:noFill/>
          <a:ln/>
        </p:spPr>
        <p:txBody>
          <a:bodyPr wrap="square" rtlCol="0" anchor="ctr">
            <a:normAutofit/>
          </a:bodyPr>
          <a:lstStyle/>
          <a:p>
            <a:pPr algn="just" indent="0" marL="0">
              <a:lnSpc>
                <a:spcPts val="1600"/>
              </a:lnSpc>
              <a:buNone/>
            </a:pPr>
            <a:r>
              <a:rPr lang="en-US" sz="1400" dirty="0">
                <a:solidFill>
                  <a:srgbClr val="444444"/>
                </a:solidFill>
                <a:latin typeface="Poppins" pitchFamily="34" charset="0"/>
                <a:ea typeface="Poppins" pitchFamily="34" charset="-122"/>
                <a:cs typeface="Poppins" pitchFamily="34" charset="-120"/>
              </a:rPr>
              <a:t>Welcome! This presentation will cover:</a:t>
            </a:r>
            <a:pPr algn="just" indent="0" marL="0">
              <a:lnSpc>
                <a:spcPts val="1600"/>
              </a:lnSpc>
              <a:buNone/>
            </a:pPr>
            <a:r>
              <a:rPr lang="en-US" sz="1400" dirty="0">
                <a:solidFill>
                  <a:srgbClr val="444444"/>
                </a:solidFill>
                <a:latin typeface="Poppins" pitchFamily="34" charset="0"/>
                <a:ea typeface="Poppins" pitchFamily="34" charset="-122"/>
                <a:cs typeface="Poppins" pitchFamily="34" charset="-120"/>
              </a:rPr>
              <a:t>
</a:t>
            </a:r>
            <a:pPr algn="just" indent="0" marL="0">
              <a:lnSpc>
                <a:spcPts val="1600"/>
              </a:lnSpc>
              <a:buNone/>
            </a:pPr>
            <a:r>
              <a:rPr lang="en-US" sz="1400" dirty="0">
                <a:solidFill>
                  <a:srgbClr val="444444"/>
                </a:solidFill>
                <a:latin typeface="Poppins" pitchFamily="34" charset="0"/>
                <a:ea typeface="Poppins" pitchFamily="34" charset="-122"/>
                <a:cs typeface="Poppins" pitchFamily="34" charset="-120"/>
              </a:rPr>
              <a:t>
</a:t>
            </a:r>
            <a:pPr algn="just" indent="0" marL="0">
              <a:lnSpc>
                <a:spcPts val="1600"/>
              </a:lnSpc>
              <a:buNone/>
            </a:pPr>
            <a:r>
              <a:rPr lang="en-US" sz="1400" dirty="0">
                <a:solidFill>
                  <a:srgbClr val="444444"/>
                </a:solidFill>
                <a:latin typeface="Poppins" pitchFamily="34" charset="0"/>
                <a:ea typeface="Poppins" pitchFamily="34" charset="-122"/>
                <a:cs typeface="Poppins" pitchFamily="34" charset="-120"/>
              </a:rPr>
              <a:t>What social media platforms are.</a:t>
            </a:r>
            <a:pPr algn="just" indent="0" marL="0">
              <a:lnSpc>
                <a:spcPts val="1600"/>
              </a:lnSpc>
              <a:buNone/>
            </a:pPr>
            <a:r>
              <a:rPr lang="en-US" sz="1400" dirty="0">
                <a:solidFill>
                  <a:srgbClr val="444444"/>
                </a:solidFill>
                <a:latin typeface="Poppins" pitchFamily="34" charset="0"/>
                <a:ea typeface="Poppins" pitchFamily="34" charset="-122"/>
                <a:cs typeface="Poppins" pitchFamily="34" charset="-120"/>
              </a:rPr>
              <a:t>
</a:t>
            </a:r>
            <a:pPr algn="just" indent="0" marL="0">
              <a:lnSpc>
                <a:spcPts val="1600"/>
              </a:lnSpc>
              <a:buNone/>
            </a:pPr>
            <a:r>
              <a:rPr lang="en-US" sz="1400" dirty="0">
                <a:solidFill>
                  <a:srgbClr val="444444"/>
                </a:solidFill>
                <a:latin typeface="Poppins" pitchFamily="34" charset="0"/>
                <a:ea typeface="Poppins" pitchFamily="34" charset="-122"/>
                <a:cs typeface="Poppins" pitchFamily="34" charset="-120"/>
              </a:rPr>
              <a:t>Popular platforms and their uses.</a:t>
            </a:r>
            <a:pPr algn="just" indent="0" marL="0">
              <a:lnSpc>
                <a:spcPts val="1600"/>
              </a:lnSpc>
              <a:buNone/>
            </a:pPr>
            <a:r>
              <a:rPr lang="en-US" sz="1400" dirty="0">
                <a:solidFill>
                  <a:srgbClr val="444444"/>
                </a:solidFill>
                <a:latin typeface="Poppins" pitchFamily="34" charset="0"/>
                <a:ea typeface="Poppins" pitchFamily="34" charset="-122"/>
                <a:cs typeface="Poppins" pitchFamily="34" charset="-120"/>
              </a:rPr>
              <a:t>
</a:t>
            </a:r>
            <a:pPr algn="just" indent="0" marL="0">
              <a:lnSpc>
                <a:spcPts val="1600"/>
              </a:lnSpc>
              <a:buNone/>
            </a:pPr>
            <a:r>
              <a:rPr lang="en-US" sz="1400" dirty="0">
                <a:solidFill>
                  <a:srgbClr val="444444"/>
                </a:solidFill>
                <a:latin typeface="Poppins" pitchFamily="34" charset="0"/>
                <a:ea typeface="Poppins" pitchFamily="34" charset="-122"/>
                <a:cs typeface="Poppins" pitchFamily="34" charset="-120"/>
              </a:rPr>
              <a:t>Basic terminology and concepts.</a:t>
            </a:r>
            <a:pPr algn="just" indent="0" marL="0">
              <a:lnSpc>
                <a:spcPts val="1600"/>
              </a:lnSpc>
              <a:buNone/>
            </a:pPr>
            <a:r>
              <a:rPr lang="en-US" sz="1400" dirty="0">
                <a:solidFill>
                  <a:srgbClr val="444444"/>
                </a:solidFill>
                <a:latin typeface="Poppins" pitchFamily="34" charset="0"/>
                <a:ea typeface="Poppins" pitchFamily="34" charset="-122"/>
                <a:cs typeface="Poppins" pitchFamily="34" charset="-120"/>
              </a:rPr>
              <a:t>
</a:t>
            </a:r>
            <a:pPr algn="just" indent="0" marL="0">
              <a:lnSpc>
                <a:spcPts val="1600"/>
              </a:lnSpc>
              <a:buNone/>
            </a:pPr>
            <a:r>
              <a:rPr lang="en-US" sz="1400" dirty="0">
                <a:solidFill>
                  <a:srgbClr val="444444"/>
                </a:solidFill>
                <a:latin typeface="Poppins" pitchFamily="34" charset="0"/>
                <a:ea typeface="Poppins" pitchFamily="34" charset="-122"/>
                <a:cs typeface="Poppins" pitchFamily="34" charset="-120"/>
              </a:rPr>
              <a:t>Tips for safe and effective use.</a:t>
            </a:r>
            <a:pPr algn="just" indent="0" marL="0">
              <a:lnSpc>
                <a:spcPts val="1600"/>
              </a:lnSpc>
              <a:buNone/>
            </a:pPr>
            <a:r>
              <a:rPr lang="en-US" sz="1400" dirty="0">
                <a:solidFill>
                  <a:srgbClr val="444444"/>
                </a:solidFill>
                <a:latin typeface="Poppins" pitchFamily="34" charset="0"/>
                <a:ea typeface="Poppins" pitchFamily="34" charset="-122"/>
                <a:cs typeface="Poppins" pitchFamily="34" charset="-120"/>
              </a:rPr>
              <a:t>
</a:t>
            </a:r>
            <a:pPr algn="just" indent="0" marL="0">
              <a:lnSpc>
                <a:spcPts val="1600"/>
              </a:lnSpc>
              <a:buNone/>
            </a:pPr>
            <a:r>
              <a:rPr lang="en-US" sz="1400" dirty="0">
                <a:solidFill>
                  <a:srgbClr val="444444"/>
                </a:solidFill>
                <a:latin typeface="Poppins" pitchFamily="34" charset="0"/>
                <a:ea typeface="Poppins" pitchFamily="34" charset="-122"/>
                <a:cs typeface="Poppins" pitchFamily="34" charset="-120"/>
              </a:rPr>
              <a:t>Exploring the future of social media.</a:t>
            </a:r>
            <a:pPr algn="just" indent="0" marL="0">
              <a:lnSpc>
                <a:spcPts val="1600"/>
              </a:lnSpc>
              <a:buNone/>
            </a:pPr>
            <a:r>
              <a:rPr lang="en-US" sz="1400" dirty="0">
                <a:solidFill>
                  <a:srgbClr val="444444"/>
                </a:solidFill>
                <a:latin typeface="Poppins" pitchFamily="34" charset="0"/>
                <a:ea typeface="Poppins" pitchFamily="34" charset="-122"/>
                <a:cs typeface="Poppins" pitchFamily="34" charset="-120"/>
              </a:rPr>
              <a:t>
</a:t>
            </a:r>
            <a:pPr algn="just" indent="0" marL="0">
              <a:lnSpc>
                <a:spcPts val="1600"/>
              </a:lnSpc>
              <a:buNone/>
            </a:pPr>
            <a:r>
              <a:rPr lang="en-US" sz="1400" dirty="0">
                <a:solidFill>
                  <a:srgbClr val="444444"/>
                </a:solidFill>
                <a:latin typeface="Poppins" pitchFamily="34" charset="0"/>
                <a:ea typeface="Poppins" pitchFamily="34" charset="-122"/>
                <a:cs typeface="Poppins" pitchFamily="34" charset="-120"/>
              </a:rPr>
              <a:t>
</a:t>
            </a:r>
            <a:endParaRPr lang="en-US" sz="1400" dirty="0"/>
          </a:p>
        </p:txBody>
      </p:sp>
      <p:sp>
        <p:nvSpPr>
          <p:cNvPr id="9" name="Text 7"/>
          <p:cNvSpPr/>
          <p:nvPr/>
        </p:nvSpPr>
        <p:spPr>
          <a:xfrm>
            <a:off x="8229600" y="4783455"/>
            <a:ext cx="6858000" cy="0"/>
          </a:xfrm>
          <a:prstGeom prst="rect">
            <a:avLst/>
          </a:prstGeom>
          <a:noFill/>
          <a:ln/>
        </p:spPr>
        <p:txBody>
          <a:bodyPr wrap="square" rtlCol="0" anchor="ctr"/>
          <a:lstStyle/>
          <a:p>
            <a:pPr indent="0" marL="0">
              <a:buNone/>
            </a:pPr>
            <a:r>
              <a:rPr lang="en-US" sz="1200" dirty="0">
                <a:solidFill>
                  <a:srgbClr val="333333"/>
                </a:solidFill>
                <a:latin typeface="Courier New" pitchFamily="34" charset="0"/>
                <a:ea typeface="Courier New" pitchFamily="34" charset="-122"/>
                <a:cs typeface="Courier New" pitchFamily="34" charset="-120"/>
              </a:rPr>
              <a:t>1</a:t>
            </a:r>
            <a:endParaRPr lang="en-US" sz="1200" dirty="0"/>
          </a:p>
        </p:txBody>
      </p:sp>
      <p:sp>
        <p:nvSpPr>
          <p:cNvPr id="10" name="Shape 8"/>
          <p:cNvSpPr/>
          <p:nvPr/>
        </p:nvSpPr>
        <p:spPr>
          <a:xfrm>
            <a:off x="457200" y="4526280"/>
            <a:ext cx="8046720" cy="27432"/>
          </a:xfrm>
          <a:prstGeom prst="rect">
            <a:avLst/>
          </a:prstGeom>
          <a:solidFill>
            <a:srgbClr val="999999"/>
          </a:solidFill>
          <a:ln/>
        </p:spPr>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Shape 0"/>
          <p:cNvSpPr/>
          <p:nvPr/>
        </p:nvSpPr>
        <p:spPr>
          <a:xfrm>
            <a:off x="3855710" y="3591947"/>
            <a:ext cx="182880" cy="182880"/>
          </a:xfrm>
          <a:prstGeom prst="cube">
            <a:avLst/>
          </a:prstGeom>
          <a:noFill/>
          <a:ln w="1270">
            <a:solidFill>
              <a:srgbClr val="77A1D7"/>
            </a:solidFill>
            <a:prstDash val="solid"/>
          </a:ln>
        </p:spPr>
      </p:sp>
      <p:sp>
        <p:nvSpPr>
          <p:cNvPr id="3" name="Shape 1"/>
          <p:cNvSpPr/>
          <p:nvPr/>
        </p:nvSpPr>
        <p:spPr>
          <a:xfrm>
            <a:off x="5658938" y="3264350"/>
            <a:ext cx="182880" cy="182880"/>
          </a:xfrm>
          <a:prstGeom prst="triangle">
            <a:avLst/>
          </a:prstGeom>
          <a:noFill/>
          <a:ln w="1270">
            <a:solidFill>
              <a:srgbClr val="0A2B52"/>
            </a:solidFill>
            <a:prstDash val="solid"/>
          </a:ln>
        </p:spPr>
      </p:sp>
      <p:sp>
        <p:nvSpPr>
          <p:cNvPr id="4" name="Shape 2"/>
          <p:cNvSpPr/>
          <p:nvPr/>
        </p:nvSpPr>
        <p:spPr>
          <a:xfrm>
            <a:off x="7165024" y="3874237"/>
            <a:ext cx="182880" cy="182880"/>
          </a:xfrm>
          <a:prstGeom prst="cube">
            <a:avLst/>
          </a:prstGeom>
          <a:noFill/>
          <a:ln w="1270">
            <a:solidFill>
              <a:srgbClr val="A76690"/>
            </a:solidFill>
            <a:prstDash val="solid"/>
          </a:ln>
        </p:spPr>
      </p:sp>
      <p:sp>
        <p:nvSpPr>
          <p:cNvPr id="5" name="Shape 3"/>
          <p:cNvSpPr/>
          <p:nvPr/>
        </p:nvSpPr>
        <p:spPr>
          <a:xfrm>
            <a:off x="883363" y="2494819"/>
            <a:ext cx="182880" cy="182880"/>
          </a:xfrm>
          <a:prstGeom prst="triangle">
            <a:avLst/>
          </a:prstGeom>
          <a:noFill/>
          <a:ln w="1270">
            <a:solidFill>
              <a:srgbClr val="FBE979"/>
            </a:solidFill>
            <a:prstDash val="solid"/>
          </a:ln>
        </p:spPr>
      </p:sp>
      <p:sp>
        <p:nvSpPr>
          <p:cNvPr id="6" name="Shape 4"/>
          <p:cNvSpPr/>
          <p:nvPr/>
        </p:nvSpPr>
        <p:spPr>
          <a:xfrm>
            <a:off x="754714" y="2262316"/>
            <a:ext cx="182880" cy="182880"/>
          </a:xfrm>
          <a:prstGeom prst="triangle">
            <a:avLst/>
          </a:prstGeom>
          <a:noFill/>
          <a:ln w="1270">
            <a:solidFill>
              <a:srgbClr val="35FFB6"/>
            </a:solidFill>
            <a:prstDash val="solid"/>
          </a:ln>
        </p:spPr>
      </p:sp>
      <p:sp>
        <p:nvSpPr>
          <p:cNvPr id="7" name="Text 5"/>
          <p:cNvSpPr/>
          <p:nvPr/>
        </p:nvSpPr>
        <p:spPr>
          <a:xfrm>
            <a:off x="457200" y="457200"/>
            <a:ext cx="8229600" cy="914400"/>
          </a:xfrm>
          <a:prstGeom prst="rect">
            <a:avLst/>
          </a:prstGeom>
          <a:noFill/>
          <a:ln/>
        </p:spPr>
        <p:txBody>
          <a:bodyPr wrap="square" rtlCol="0" anchor="ctr"/>
          <a:lstStyle/>
          <a:p>
            <a:pPr algn="ctr" indent="0" marL="0">
              <a:buNone/>
            </a:pPr>
            <a:r>
              <a:rPr lang="en-US" sz="3000" b="1" dirty="0">
                <a:solidFill>
                  <a:srgbClr val="DC143C"/>
                </a:solidFill>
                <a:latin typeface="Montserrat" pitchFamily="34" charset="0"/>
                <a:ea typeface="Montserrat" pitchFamily="34" charset="-122"/>
                <a:cs typeface="Montserrat" pitchFamily="34" charset="-120"/>
              </a:rPr>
              <a:t>Basic Terminology:  Follow/Friend</a:t>
            </a:r>
            <a:endParaRPr lang="en-US" sz="3000" dirty="0"/>
          </a:p>
        </p:txBody>
      </p:sp>
      <p:sp>
        <p:nvSpPr>
          <p:cNvPr id="8" name="Text 6"/>
          <p:cNvSpPr/>
          <p:nvPr/>
        </p:nvSpPr>
        <p:spPr>
          <a:xfrm>
            <a:off x="457200" y="1645920"/>
            <a:ext cx="8229600" cy="3086100"/>
          </a:xfrm>
          <a:prstGeom prst="rect">
            <a:avLst/>
          </a:prstGeom>
          <a:noFill/>
          <a:ln/>
        </p:spPr>
        <p:txBody>
          <a:bodyPr wrap="square" rtlCol="0" anchor="ctr">
            <a:normAutofit/>
          </a:bodyPr>
          <a:lstStyle/>
          <a:p>
            <a:pPr algn="l" indent="0" marL="0">
              <a:lnSpc>
                <a:spcPts val="1600"/>
              </a:lnSpc>
              <a:buNone/>
            </a:pPr>
            <a:r>
              <a:rPr lang="en-US" sz="1400" b="1" dirty="0">
                <a:solidFill>
                  <a:srgbClr val="444444"/>
                </a:solidFill>
                <a:latin typeface="Poppins" pitchFamily="34" charset="0"/>
                <a:ea typeface="Poppins" pitchFamily="34" charset="-122"/>
                <a:cs typeface="Poppins" pitchFamily="34" charset="-120"/>
              </a:rPr>
              <a:t>Following/Friending:</a:t>
            </a:r>
            <a:pPr algn="l" indent="0" marL="0">
              <a:lnSpc>
                <a:spcPts val="1600"/>
              </a:lnSpc>
              <a:buNone/>
            </a:pPr>
            <a:r>
              <a:rPr lang="en-US" sz="1400" dirty="0">
                <a:solidFill>
                  <a:srgbClr val="444444"/>
                </a:solidFill>
                <a:latin typeface="Poppins" pitchFamily="34" charset="0"/>
                <a:ea typeface="Poppins" pitchFamily="34" charset="-122"/>
                <a:cs typeface="Poppins" pitchFamily="34" charset="-120"/>
              </a:rPr>
              <a:t>
</a:t>
            </a:r>
            <a:pPr algn="l" indent="0" marL="0">
              <a:lnSpc>
                <a:spcPts val="1600"/>
              </a:lnSpc>
              <a:buNone/>
            </a:pPr>
            <a:r>
              <a:rPr lang="en-US" sz="1400" dirty="0">
                <a:solidFill>
                  <a:srgbClr val="444444"/>
                </a:solidFill>
                <a:latin typeface="Poppins" pitchFamily="34" charset="0"/>
                <a:ea typeface="Poppins" pitchFamily="34" charset="-122"/>
                <a:cs typeface="Poppins" pitchFamily="34" charset="-120"/>
              </a:rPr>
              <a:t>
</a:t>
            </a:r>
            <a:pPr algn="l" indent="0" marL="0">
              <a:lnSpc>
                <a:spcPts val="1600"/>
              </a:lnSpc>
              <a:buNone/>
            </a:pPr>
            <a:r>
              <a:rPr lang="en-US" sz="1400" dirty="0">
                <a:solidFill>
                  <a:srgbClr val="444444"/>
                </a:solidFill>
                <a:latin typeface="Poppins" pitchFamily="34" charset="0"/>
                <a:ea typeface="Poppins" pitchFamily="34" charset="-122"/>
                <a:cs typeface="Poppins" pitchFamily="34" charset="-120"/>
              </a:rPr>
              <a:t>Connect with other users.</a:t>
            </a:r>
            <a:pPr algn="l" indent="0" marL="0">
              <a:lnSpc>
                <a:spcPts val="1600"/>
              </a:lnSpc>
              <a:buNone/>
            </a:pPr>
            <a:r>
              <a:rPr lang="en-US" sz="1400" dirty="0">
                <a:solidFill>
                  <a:srgbClr val="444444"/>
                </a:solidFill>
                <a:latin typeface="Poppins" pitchFamily="34" charset="0"/>
                <a:ea typeface="Poppins" pitchFamily="34" charset="-122"/>
                <a:cs typeface="Poppins" pitchFamily="34" charset="-120"/>
              </a:rPr>
              <a:t>
</a:t>
            </a:r>
            <a:pPr algn="l" indent="0" marL="0">
              <a:lnSpc>
                <a:spcPts val="1600"/>
              </a:lnSpc>
              <a:buNone/>
            </a:pPr>
            <a:r>
              <a:rPr lang="en-US" sz="1400" dirty="0">
                <a:solidFill>
                  <a:srgbClr val="444444"/>
                </a:solidFill>
                <a:latin typeface="Poppins" pitchFamily="34" charset="0"/>
                <a:ea typeface="Poppins" pitchFamily="34" charset="-122"/>
                <a:cs typeface="Poppins" pitchFamily="34" charset="-120"/>
              </a:rPr>
              <a:t>See their posts in your feed.</a:t>
            </a:r>
            <a:pPr algn="l" indent="0" marL="0">
              <a:lnSpc>
                <a:spcPts val="1600"/>
              </a:lnSpc>
              <a:buNone/>
            </a:pPr>
            <a:r>
              <a:rPr lang="en-US" sz="1400" dirty="0">
                <a:solidFill>
                  <a:srgbClr val="444444"/>
                </a:solidFill>
                <a:latin typeface="Poppins" pitchFamily="34" charset="0"/>
                <a:ea typeface="Poppins" pitchFamily="34" charset="-122"/>
                <a:cs typeface="Poppins" pitchFamily="34" charset="-120"/>
              </a:rPr>
              <a:t>
</a:t>
            </a:r>
            <a:pPr algn="l" indent="0" marL="0">
              <a:lnSpc>
                <a:spcPts val="1600"/>
              </a:lnSpc>
              <a:buNone/>
            </a:pPr>
            <a:r>
              <a:rPr lang="en-US" sz="1400" dirty="0">
                <a:solidFill>
                  <a:srgbClr val="444444"/>
                </a:solidFill>
                <a:latin typeface="Poppins" pitchFamily="34" charset="0"/>
                <a:ea typeface="Poppins" pitchFamily="34" charset="-122"/>
                <a:cs typeface="Poppins" pitchFamily="34" charset="-120"/>
              </a:rPr>
              <a:t>The terms 'Follow' and 'Friend' have slightly different connotations depending on the platform (e.g., a 'friend' on Facebook implies a two-way connection).</a:t>
            </a:r>
            <a:pPr algn="l" indent="0" marL="0">
              <a:lnSpc>
                <a:spcPts val="1600"/>
              </a:lnSpc>
              <a:buNone/>
            </a:pPr>
            <a:r>
              <a:rPr lang="en-US" sz="1400" dirty="0">
                <a:solidFill>
                  <a:srgbClr val="444444"/>
                </a:solidFill>
                <a:latin typeface="Poppins" pitchFamily="34" charset="0"/>
                <a:ea typeface="Poppins" pitchFamily="34" charset="-122"/>
                <a:cs typeface="Poppins" pitchFamily="34" charset="-120"/>
              </a:rPr>
              <a:t>
</a:t>
            </a:r>
            <a:pPr algn="l" indent="0" marL="0">
              <a:lnSpc>
                <a:spcPts val="1600"/>
              </a:lnSpc>
              <a:buNone/>
            </a:pPr>
            <a:r>
              <a:rPr lang="en-US" sz="1400" dirty="0">
                <a:solidFill>
                  <a:srgbClr val="444444"/>
                </a:solidFill>
                <a:latin typeface="Poppins" pitchFamily="34" charset="0"/>
                <a:ea typeface="Poppins" pitchFamily="34" charset="-122"/>
                <a:cs typeface="Poppins" pitchFamily="34" charset="-120"/>
              </a:rPr>
              <a:t>
</a:t>
            </a:r>
            <a:endParaRPr lang="en-US" sz="1400" dirty="0"/>
          </a:p>
        </p:txBody>
      </p:sp>
      <p:sp>
        <p:nvSpPr>
          <p:cNvPr id="9" name="Text 7"/>
          <p:cNvSpPr/>
          <p:nvPr/>
        </p:nvSpPr>
        <p:spPr>
          <a:xfrm>
            <a:off x="8229600" y="4783455"/>
            <a:ext cx="6858000" cy="0"/>
          </a:xfrm>
          <a:prstGeom prst="rect">
            <a:avLst/>
          </a:prstGeom>
          <a:noFill/>
          <a:ln/>
        </p:spPr>
        <p:txBody>
          <a:bodyPr wrap="square" rtlCol="0" anchor="ctr"/>
          <a:lstStyle/>
          <a:p>
            <a:pPr indent="0" marL="0">
              <a:buNone/>
            </a:pPr>
            <a:r>
              <a:rPr lang="en-US" sz="1200" dirty="0">
                <a:solidFill>
                  <a:srgbClr val="333333"/>
                </a:solidFill>
                <a:latin typeface="Courier New" pitchFamily="34" charset="0"/>
                <a:ea typeface="Courier New" pitchFamily="34" charset="-122"/>
                <a:cs typeface="Courier New" pitchFamily="34" charset="-120"/>
              </a:rPr>
              <a:t>10</a:t>
            </a:r>
            <a:endParaRPr lang="en-US" sz="1200" dirty="0"/>
          </a:p>
        </p:txBody>
      </p:sp>
      <p:sp>
        <p:nvSpPr>
          <p:cNvPr id="10" name="Shape 8"/>
          <p:cNvSpPr/>
          <p:nvPr/>
        </p:nvSpPr>
        <p:spPr>
          <a:xfrm>
            <a:off x="457200" y="4526280"/>
            <a:ext cx="8046720" cy="27432"/>
          </a:xfrm>
          <a:prstGeom prst="rect">
            <a:avLst/>
          </a:prstGeom>
          <a:solidFill>
            <a:srgbClr val="999999"/>
          </a:solidFill>
          <a:ln/>
        </p:spPr>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Shape 0"/>
          <p:cNvSpPr/>
          <p:nvPr/>
        </p:nvSpPr>
        <p:spPr>
          <a:xfrm>
            <a:off x="1744709" y="1169014"/>
            <a:ext cx="182880" cy="182880"/>
          </a:xfrm>
          <a:prstGeom prst="sun">
            <a:avLst/>
          </a:prstGeom>
          <a:noFill/>
          <a:ln w="1270">
            <a:solidFill>
              <a:srgbClr val="B138A2"/>
            </a:solidFill>
            <a:prstDash val="solid"/>
          </a:ln>
        </p:spPr>
      </p:sp>
      <p:sp>
        <p:nvSpPr>
          <p:cNvPr id="3" name="Shape 1"/>
          <p:cNvSpPr/>
          <p:nvPr/>
        </p:nvSpPr>
        <p:spPr>
          <a:xfrm>
            <a:off x="7899527" y="2438001"/>
            <a:ext cx="182880" cy="182880"/>
          </a:xfrm>
          <a:prstGeom prst="triangle">
            <a:avLst/>
          </a:prstGeom>
          <a:noFill/>
          <a:ln w="1270">
            <a:solidFill>
              <a:srgbClr val="02B982"/>
            </a:solidFill>
            <a:prstDash val="solid"/>
          </a:ln>
        </p:spPr>
      </p:sp>
      <p:sp>
        <p:nvSpPr>
          <p:cNvPr id="4" name="Shape 2"/>
          <p:cNvSpPr/>
          <p:nvPr/>
        </p:nvSpPr>
        <p:spPr>
          <a:xfrm>
            <a:off x="1333844" y="3616624"/>
            <a:ext cx="182880" cy="182880"/>
          </a:xfrm>
          <a:prstGeom prst="rect">
            <a:avLst/>
          </a:prstGeom>
          <a:noFill/>
          <a:ln w="1270">
            <a:solidFill>
              <a:srgbClr val="90429C"/>
            </a:solidFill>
            <a:prstDash val="solid"/>
          </a:ln>
        </p:spPr>
      </p:sp>
      <p:sp>
        <p:nvSpPr>
          <p:cNvPr id="5" name="Shape 3"/>
          <p:cNvSpPr/>
          <p:nvPr/>
        </p:nvSpPr>
        <p:spPr>
          <a:xfrm>
            <a:off x="7762969" y="3896717"/>
            <a:ext cx="182880" cy="182880"/>
          </a:xfrm>
          <a:prstGeom prst="triangle">
            <a:avLst/>
          </a:prstGeom>
          <a:noFill/>
          <a:ln w="1270">
            <a:solidFill>
              <a:srgbClr val="E4F630"/>
            </a:solidFill>
            <a:prstDash val="solid"/>
          </a:ln>
        </p:spPr>
      </p:sp>
      <p:sp>
        <p:nvSpPr>
          <p:cNvPr id="6" name="Shape 4"/>
          <p:cNvSpPr/>
          <p:nvPr/>
        </p:nvSpPr>
        <p:spPr>
          <a:xfrm>
            <a:off x="4384613" y="1812879"/>
            <a:ext cx="182880" cy="182880"/>
          </a:xfrm>
          <a:prstGeom prst="rect">
            <a:avLst/>
          </a:prstGeom>
          <a:noFill/>
          <a:ln w="1270">
            <a:solidFill>
              <a:srgbClr val="C2A3E9"/>
            </a:solidFill>
            <a:prstDash val="solid"/>
          </a:ln>
        </p:spPr>
      </p:sp>
      <p:sp>
        <p:nvSpPr>
          <p:cNvPr id="7" name="Text 5"/>
          <p:cNvSpPr/>
          <p:nvPr/>
        </p:nvSpPr>
        <p:spPr>
          <a:xfrm>
            <a:off x="457200" y="457200"/>
            <a:ext cx="8229600" cy="914400"/>
          </a:xfrm>
          <a:prstGeom prst="rect">
            <a:avLst/>
          </a:prstGeom>
          <a:noFill/>
          <a:ln/>
        </p:spPr>
        <p:txBody>
          <a:bodyPr wrap="square" rtlCol="0" anchor="ctr"/>
          <a:lstStyle/>
          <a:p>
            <a:pPr algn="ctr" indent="0" marL="0">
              <a:buNone/>
            </a:pPr>
            <a:r>
              <a:rPr lang="en-US" sz="3000" b="1" dirty="0">
                <a:solidFill>
                  <a:srgbClr val="DC143C"/>
                </a:solidFill>
                <a:latin typeface="Montserrat" pitchFamily="34" charset="0"/>
                <a:ea typeface="Montserrat" pitchFamily="34" charset="-122"/>
                <a:cs typeface="Montserrat" pitchFamily="34" charset="-120"/>
              </a:rPr>
              <a:t>Basic Terminology:  Feed</a:t>
            </a:r>
            <a:endParaRPr lang="en-US" sz="3000" dirty="0"/>
          </a:p>
        </p:txBody>
      </p:sp>
      <p:sp>
        <p:nvSpPr>
          <p:cNvPr id="8" name="Text 6"/>
          <p:cNvSpPr/>
          <p:nvPr/>
        </p:nvSpPr>
        <p:spPr>
          <a:xfrm>
            <a:off x="457200" y="1645920"/>
            <a:ext cx="8229600" cy="3086100"/>
          </a:xfrm>
          <a:prstGeom prst="rect">
            <a:avLst/>
          </a:prstGeom>
          <a:noFill/>
          <a:ln/>
        </p:spPr>
        <p:txBody>
          <a:bodyPr wrap="square" rtlCol="0" anchor="ctr">
            <a:normAutofit/>
          </a:bodyPr>
          <a:lstStyle/>
          <a:p>
            <a:pPr algn="l" indent="0" marL="0">
              <a:lnSpc>
                <a:spcPts val="1600"/>
              </a:lnSpc>
              <a:buNone/>
            </a:pPr>
            <a:r>
              <a:rPr lang="en-US" sz="1400" dirty="0">
                <a:solidFill>
                  <a:srgbClr val="444444"/>
                </a:solidFill>
                <a:latin typeface="Poppins" pitchFamily="34" charset="0"/>
                <a:ea typeface="Poppins" pitchFamily="34" charset="-122"/>
                <a:cs typeface="Poppins" pitchFamily="34" charset="-120"/>
              </a:rPr>
              <a:t>Your </a:t>
            </a:r>
            <a:pPr algn="l" indent="0" marL="0">
              <a:lnSpc>
                <a:spcPts val="1600"/>
              </a:lnSpc>
              <a:buNone/>
            </a:pPr>
            <a:r>
              <a:rPr lang="en-US" sz="1400" b="1" dirty="0">
                <a:solidFill>
                  <a:srgbClr val="444444"/>
                </a:solidFill>
                <a:latin typeface="Poppins" pitchFamily="34" charset="0"/>
                <a:ea typeface="Poppins" pitchFamily="34" charset="-122"/>
                <a:cs typeface="Poppins" pitchFamily="34" charset="-120"/>
              </a:rPr>
              <a:t>Feed</a:t>
            </a:r>
            <a:pPr algn="l" indent="0" marL="0">
              <a:lnSpc>
                <a:spcPts val="1600"/>
              </a:lnSpc>
              <a:buNone/>
            </a:pPr>
            <a:r>
              <a:rPr lang="en-US" sz="1400" dirty="0">
                <a:solidFill>
                  <a:srgbClr val="444444"/>
                </a:solidFill>
                <a:latin typeface="Poppins" pitchFamily="34" charset="0"/>
                <a:ea typeface="Poppins" pitchFamily="34" charset="-122"/>
                <a:cs typeface="Poppins" pitchFamily="34" charset="-120"/>
              </a:rPr>
              <a:t> (or Timeline) is the stream of content from the people and pages you follow.</a:t>
            </a:r>
            <a:pPr algn="l" indent="0" marL="0">
              <a:lnSpc>
                <a:spcPts val="1600"/>
              </a:lnSpc>
              <a:buNone/>
            </a:pPr>
            <a:r>
              <a:rPr lang="en-US" sz="1400" dirty="0">
                <a:solidFill>
                  <a:srgbClr val="444444"/>
                </a:solidFill>
                <a:latin typeface="Poppins" pitchFamily="34" charset="0"/>
                <a:ea typeface="Poppins" pitchFamily="34" charset="-122"/>
                <a:cs typeface="Poppins" pitchFamily="34" charset="-120"/>
              </a:rPr>
              <a:t>
</a:t>
            </a:r>
            <a:pPr algn="l" indent="0" marL="0">
              <a:lnSpc>
                <a:spcPts val="1600"/>
              </a:lnSpc>
              <a:buNone/>
            </a:pPr>
            <a:r>
              <a:rPr lang="en-US" sz="1400" dirty="0">
                <a:solidFill>
                  <a:srgbClr val="444444"/>
                </a:solidFill>
                <a:latin typeface="Poppins" pitchFamily="34" charset="0"/>
                <a:ea typeface="Poppins" pitchFamily="34" charset="-122"/>
                <a:cs typeface="Poppins" pitchFamily="34" charset="-120"/>
              </a:rPr>
              <a:t>
</a:t>
            </a:r>
            <a:pPr algn="l" indent="0" marL="0">
              <a:lnSpc>
                <a:spcPts val="1600"/>
              </a:lnSpc>
              <a:buNone/>
            </a:pPr>
            <a:r>
              <a:rPr lang="en-US" sz="1400" dirty="0">
                <a:solidFill>
                  <a:srgbClr val="444444"/>
                </a:solidFill>
                <a:latin typeface="Poppins" pitchFamily="34" charset="0"/>
                <a:ea typeface="Poppins" pitchFamily="34" charset="-122"/>
                <a:cs typeface="Poppins" pitchFamily="34" charset="-120"/>
              </a:rPr>
              <a:t>It's constantly updated with new posts.</a:t>
            </a:r>
            <a:pPr algn="l" indent="0" marL="0">
              <a:lnSpc>
                <a:spcPts val="1600"/>
              </a:lnSpc>
              <a:buNone/>
            </a:pPr>
            <a:r>
              <a:rPr lang="en-US" sz="1400" dirty="0">
                <a:solidFill>
                  <a:srgbClr val="444444"/>
                </a:solidFill>
                <a:latin typeface="Poppins" pitchFamily="34" charset="0"/>
                <a:ea typeface="Poppins" pitchFamily="34" charset="-122"/>
                <a:cs typeface="Poppins" pitchFamily="34" charset="-120"/>
              </a:rPr>
              <a:t>
</a:t>
            </a:r>
            <a:pPr algn="l" indent="0" marL="0">
              <a:lnSpc>
                <a:spcPts val="1600"/>
              </a:lnSpc>
              <a:buNone/>
            </a:pPr>
            <a:r>
              <a:rPr lang="en-US" sz="1400" dirty="0">
                <a:solidFill>
                  <a:srgbClr val="444444"/>
                </a:solidFill>
                <a:latin typeface="Poppins" pitchFamily="34" charset="0"/>
                <a:ea typeface="Poppins" pitchFamily="34" charset="-122"/>
                <a:cs typeface="Poppins" pitchFamily="34" charset="-120"/>
              </a:rPr>
              <a:t>Algorithms determine what you see based on your activity.</a:t>
            </a:r>
            <a:pPr algn="l" indent="0" marL="0">
              <a:lnSpc>
                <a:spcPts val="1600"/>
              </a:lnSpc>
              <a:buNone/>
            </a:pPr>
            <a:r>
              <a:rPr lang="en-US" sz="1400" dirty="0">
                <a:solidFill>
                  <a:srgbClr val="444444"/>
                </a:solidFill>
                <a:latin typeface="Poppins" pitchFamily="34" charset="0"/>
                <a:ea typeface="Poppins" pitchFamily="34" charset="-122"/>
                <a:cs typeface="Poppins" pitchFamily="34" charset="-120"/>
              </a:rPr>
              <a:t>
</a:t>
            </a:r>
            <a:pPr algn="l" indent="0" marL="0">
              <a:lnSpc>
                <a:spcPts val="1600"/>
              </a:lnSpc>
              <a:buNone/>
            </a:pPr>
            <a:r>
              <a:rPr lang="en-US" sz="1400" dirty="0">
                <a:solidFill>
                  <a:srgbClr val="444444"/>
                </a:solidFill>
                <a:latin typeface="Poppins" pitchFamily="34" charset="0"/>
                <a:ea typeface="Poppins" pitchFamily="34" charset="-122"/>
                <a:cs typeface="Poppins" pitchFamily="34" charset="-120"/>
              </a:rPr>
              <a:t>You can customize your feed by unfollowing or muting accounts.</a:t>
            </a:r>
            <a:pPr algn="l" indent="0" marL="0">
              <a:lnSpc>
                <a:spcPts val="1600"/>
              </a:lnSpc>
              <a:buNone/>
            </a:pPr>
            <a:r>
              <a:rPr lang="en-US" sz="1400" dirty="0">
                <a:solidFill>
                  <a:srgbClr val="444444"/>
                </a:solidFill>
                <a:latin typeface="Poppins" pitchFamily="34" charset="0"/>
                <a:ea typeface="Poppins" pitchFamily="34" charset="-122"/>
                <a:cs typeface="Poppins" pitchFamily="34" charset="-120"/>
              </a:rPr>
              <a:t>
</a:t>
            </a:r>
            <a:pPr algn="l" indent="0" marL="0">
              <a:lnSpc>
                <a:spcPts val="1600"/>
              </a:lnSpc>
              <a:buNone/>
            </a:pPr>
            <a:r>
              <a:rPr lang="en-US" sz="1400" dirty="0">
                <a:solidFill>
                  <a:srgbClr val="444444"/>
                </a:solidFill>
                <a:latin typeface="Poppins" pitchFamily="34" charset="0"/>
                <a:ea typeface="Poppins" pitchFamily="34" charset="-122"/>
                <a:cs typeface="Poppins" pitchFamily="34" charset="-120"/>
              </a:rPr>
              <a:t>
</a:t>
            </a:r>
            <a:endParaRPr lang="en-US" sz="1400" dirty="0"/>
          </a:p>
        </p:txBody>
      </p:sp>
      <p:sp>
        <p:nvSpPr>
          <p:cNvPr id="9" name="Text 7"/>
          <p:cNvSpPr/>
          <p:nvPr/>
        </p:nvSpPr>
        <p:spPr>
          <a:xfrm>
            <a:off x="8229600" y="4783455"/>
            <a:ext cx="6858000" cy="0"/>
          </a:xfrm>
          <a:prstGeom prst="rect">
            <a:avLst/>
          </a:prstGeom>
          <a:noFill/>
          <a:ln/>
        </p:spPr>
        <p:txBody>
          <a:bodyPr wrap="square" rtlCol="0" anchor="ctr"/>
          <a:lstStyle/>
          <a:p>
            <a:pPr indent="0" marL="0">
              <a:buNone/>
            </a:pPr>
            <a:r>
              <a:rPr lang="en-US" sz="1200" dirty="0">
                <a:solidFill>
                  <a:srgbClr val="333333"/>
                </a:solidFill>
                <a:latin typeface="Courier New" pitchFamily="34" charset="0"/>
                <a:ea typeface="Courier New" pitchFamily="34" charset="-122"/>
                <a:cs typeface="Courier New" pitchFamily="34" charset="-120"/>
              </a:rPr>
              <a:t>11</a:t>
            </a:r>
            <a:endParaRPr lang="en-US" sz="1200" dirty="0"/>
          </a:p>
        </p:txBody>
      </p:sp>
      <p:sp>
        <p:nvSpPr>
          <p:cNvPr id="10" name="Shape 8"/>
          <p:cNvSpPr/>
          <p:nvPr/>
        </p:nvSpPr>
        <p:spPr>
          <a:xfrm>
            <a:off x="457200" y="4526280"/>
            <a:ext cx="8046720" cy="27432"/>
          </a:xfrm>
          <a:prstGeom prst="rect">
            <a:avLst/>
          </a:prstGeom>
          <a:solidFill>
            <a:srgbClr val="999999"/>
          </a:solidFill>
          <a:ln/>
        </p:spPr>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Shape 0"/>
          <p:cNvSpPr/>
          <p:nvPr/>
        </p:nvSpPr>
        <p:spPr>
          <a:xfrm>
            <a:off x="122131" y="4145133"/>
            <a:ext cx="182880" cy="182880"/>
          </a:xfrm>
          <a:prstGeom prst="sun">
            <a:avLst/>
          </a:prstGeom>
          <a:noFill/>
          <a:ln w="1270">
            <a:solidFill>
              <a:srgbClr val="CAE1E9"/>
            </a:solidFill>
            <a:prstDash val="solid"/>
          </a:ln>
        </p:spPr>
      </p:sp>
      <p:sp>
        <p:nvSpPr>
          <p:cNvPr id="3" name="Shape 1"/>
          <p:cNvSpPr/>
          <p:nvPr/>
        </p:nvSpPr>
        <p:spPr>
          <a:xfrm>
            <a:off x="5991704" y="4370263"/>
            <a:ext cx="182880" cy="182880"/>
          </a:xfrm>
          <a:prstGeom prst="cube">
            <a:avLst/>
          </a:prstGeom>
          <a:noFill/>
          <a:ln w="1270">
            <a:solidFill>
              <a:srgbClr val="7E8295"/>
            </a:solidFill>
            <a:prstDash val="solid"/>
          </a:ln>
        </p:spPr>
      </p:sp>
      <p:sp>
        <p:nvSpPr>
          <p:cNvPr id="4" name="Shape 2"/>
          <p:cNvSpPr/>
          <p:nvPr/>
        </p:nvSpPr>
        <p:spPr>
          <a:xfrm>
            <a:off x="1079305" y="4301283"/>
            <a:ext cx="182880" cy="182880"/>
          </a:xfrm>
          <a:prstGeom prst="rect">
            <a:avLst/>
          </a:prstGeom>
          <a:noFill/>
          <a:ln w="1270">
            <a:solidFill>
              <a:srgbClr val="DD4FDF"/>
            </a:solidFill>
            <a:prstDash val="solid"/>
          </a:ln>
        </p:spPr>
      </p:sp>
      <p:sp>
        <p:nvSpPr>
          <p:cNvPr id="5" name="Shape 3"/>
          <p:cNvSpPr/>
          <p:nvPr/>
        </p:nvSpPr>
        <p:spPr>
          <a:xfrm>
            <a:off x="1024897" y="438057"/>
            <a:ext cx="182880" cy="182880"/>
          </a:xfrm>
          <a:prstGeom prst="rect">
            <a:avLst/>
          </a:prstGeom>
          <a:noFill/>
          <a:ln w="1270">
            <a:solidFill>
              <a:srgbClr val="51DE5C"/>
            </a:solidFill>
            <a:prstDash val="solid"/>
          </a:ln>
        </p:spPr>
      </p:sp>
      <p:sp>
        <p:nvSpPr>
          <p:cNvPr id="6" name="Shape 4"/>
          <p:cNvSpPr/>
          <p:nvPr/>
        </p:nvSpPr>
        <p:spPr>
          <a:xfrm>
            <a:off x="4011307" y="609222"/>
            <a:ext cx="182880" cy="182880"/>
          </a:xfrm>
          <a:prstGeom prst="cube">
            <a:avLst/>
          </a:prstGeom>
          <a:noFill/>
          <a:ln w="1270">
            <a:solidFill>
              <a:srgbClr val="78B383"/>
            </a:solidFill>
            <a:prstDash val="solid"/>
          </a:ln>
        </p:spPr>
      </p:sp>
      <p:sp>
        <p:nvSpPr>
          <p:cNvPr id="7" name="Text 5"/>
          <p:cNvSpPr/>
          <p:nvPr/>
        </p:nvSpPr>
        <p:spPr>
          <a:xfrm>
            <a:off x="457200" y="457200"/>
            <a:ext cx="8229600" cy="914400"/>
          </a:xfrm>
          <a:prstGeom prst="rect">
            <a:avLst/>
          </a:prstGeom>
          <a:noFill/>
          <a:ln/>
        </p:spPr>
        <p:txBody>
          <a:bodyPr wrap="square" rtlCol="0" anchor="ctr"/>
          <a:lstStyle/>
          <a:p>
            <a:pPr algn="ctr" indent="0" marL="0">
              <a:buNone/>
            </a:pPr>
            <a:r>
              <a:rPr lang="en-US" sz="3000" b="1" dirty="0">
                <a:solidFill>
                  <a:srgbClr val="DC143C"/>
                </a:solidFill>
                <a:latin typeface="Montserrat" pitchFamily="34" charset="0"/>
                <a:ea typeface="Montserrat" pitchFamily="34" charset="-122"/>
                <a:cs typeface="Montserrat" pitchFamily="34" charset="-120"/>
              </a:rPr>
              <a:t>Basic Terminology: Hashtags</a:t>
            </a:r>
            <a:endParaRPr lang="en-US" sz="3000" dirty="0"/>
          </a:p>
        </p:txBody>
      </p:sp>
      <p:sp>
        <p:nvSpPr>
          <p:cNvPr id="8" name="Text 6"/>
          <p:cNvSpPr/>
          <p:nvPr/>
        </p:nvSpPr>
        <p:spPr>
          <a:xfrm>
            <a:off x="457200" y="1645920"/>
            <a:ext cx="8229600" cy="3086100"/>
          </a:xfrm>
          <a:prstGeom prst="rect">
            <a:avLst/>
          </a:prstGeom>
          <a:noFill/>
          <a:ln/>
        </p:spPr>
        <p:txBody>
          <a:bodyPr wrap="square" rtlCol="0" anchor="ctr">
            <a:normAutofit/>
          </a:bodyPr>
          <a:lstStyle/>
          <a:p>
            <a:pPr algn="just" indent="0" marL="0">
              <a:lnSpc>
                <a:spcPts val="1600"/>
              </a:lnSpc>
              <a:buNone/>
            </a:pPr>
            <a:r>
              <a:rPr lang="en-US" sz="1400" b="1" dirty="0">
                <a:solidFill>
                  <a:srgbClr val="444444"/>
                </a:solidFill>
                <a:latin typeface="Poppins" pitchFamily="34" charset="0"/>
                <a:ea typeface="Poppins" pitchFamily="34" charset="-122"/>
                <a:cs typeface="Poppins" pitchFamily="34" charset="-120"/>
              </a:rPr>
              <a:t>Hashtags (#):</a:t>
            </a:r>
            <a:pPr algn="just" indent="0" marL="0">
              <a:lnSpc>
                <a:spcPts val="1600"/>
              </a:lnSpc>
              <a:buNone/>
            </a:pPr>
            <a:r>
              <a:rPr lang="en-US" sz="1400" dirty="0">
                <a:solidFill>
                  <a:srgbClr val="444444"/>
                </a:solidFill>
                <a:latin typeface="Poppins" pitchFamily="34" charset="0"/>
                <a:ea typeface="Poppins" pitchFamily="34" charset="-122"/>
                <a:cs typeface="Poppins" pitchFamily="34" charset="-120"/>
              </a:rPr>
              <a:t>
</a:t>
            </a:r>
            <a:pPr algn="just" indent="0" marL="0">
              <a:lnSpc>
                <a:spcPts val="1600"/>
              </a:lnSpc>
              <a:buNone/>
            </a:pPr>
            <a:r>
              <a:rPr lang="en-US" sz="1400" dirty="0">
                <a:solidFill>
                  <a:srgbClr val="444444"/>
                </a:solidFill>
                <a:latin typeface="Poppins" pitchFamily="34" charset="0"/>
                <a:ea typeface="Poppins" pitchFamily="34" charset="-122"/>
                <a:cs typeface="Poppins" pitchFamily="34" charset="-120"/>
              </a:rPr>
              <a:t>
</a:t>
            </a:r>
            <a:pPr algn="just" indent="0" marL="0">
              <a:lnSpc>
                <a:spcPts val="1600"/>
              </a:lnSpc>
              <a:buNone/>
            </a:pPr>
            <a:r>
              <a:rPr lang="en-US" sz="1400" dirty="0">
                <a:solidFill>
                  <a:srgbClr val="444444"/>
                </a:solidFill>
                <a:latin typeface="Poppins" pitchFamily="34" charset="0"/>
                <a:ea typeface="Poppins" pitchFamily="34" charset="-122"/>
                <a:cs typeface="Poppins" pitchFamily="34" charset="-120"/>
              </a:rPr>
              <a:t>Keywords or phrases preceded by a '#' symbol.</a:t>
            </a:r>
            <a:pPr algn="just" indent="0" marL="0">
              <a:lnSpc>
                <a:spcPts val="1600"/>
              </a:lnSpc>
              <a:buNone/>
            </a:pPr>
            <a:r>
              <a:rPr lang="en-US" sz="1400" dirty="0">
                <a:solidFill>
                  <a:srgbClr val="444444"/>
                </a:solidFill>
                <a:latin typeface="Poppins" pitchFamily="34" charset="0"/>
                <a:ea typeface="Poppins" pitchFamily="34" charset="-122"/>
                <a:cs typeface="Poppins" pitchFamily="34" charset="-120"/>
              </a:rPr>
              <a:t>
</a:t>
            </a:r>
            <a:pPr algn="just" indent="0" marL="0">
              <a:lnSpc>
                <a:spcPts val="1600"/>
              </a:lnSpc>
              <a:buNone/>
            </a:pPr>
            <a:r>
              <a:rPr lang="en-US" sz="1400" dirty="0">
                <a:solidFill>
                  <a:srgbClr val="444444"/>
                </a:solidFill>
                <a:latin typeface="Poppins" pitchFamily="34" charset="0"/>
                <a:ea typeface="Poppins" pitchFamily="34" charset="-122"/>
                <a:cs typeface="Poppins" pitchFamily="34" charset="-120"/>
              </a:rPr>
              <a:t>Used to categorize and discover content.</a:t>
            </a:r>
            <a:pPr algn="just" indent="0" marL="0">
              <a:lnSpc>
                <a:spcPts val="1600"/>
              </a:lnSpc>
              <a:buNone/>
            </a:pPr>
            <a:r>
              <a:rPr lang="en-US" sz="1400" dirty="0">
                <a:solidFill>
                  <a:srgbClr val="444444"/>
                </a:solidFill>
                <a:latin typeface="Poppins" pitchFamily="34" charset="0"/>
                <a:ea typeface="Poppins" pitchFamily="34" charset="-122"/>
                <a:cs typeface="Poppins" pitchFamily="34" charset="-120"/>
              </a:rPr>
              <a:t>
</a:t>
            </a:r>
            <a:pPr algn="just" indent="0" marL="0">
              <a:lnSpc>
                <a:spcPts val="1600"/>
              </a:lnSpc>
              <a:buNone/>
            </a:pPr>
            <a:r>
              <a:rPr lang="en-US" sz="1400" dirty="0">
                <a:solidFill>
                  <a:srgbClr val="444444"/>
                </a:solidFill>
                <a:latin typeface="Poppins" pitchFamily="34" charset="0"/>
                <a:ea typeface="Poppins" pitchFamily="34" charset="-122"/>
                <a:cs typeface="Poppins" pitchFamily="34" charset="-120"/>
              </a:rPr>
              <a:t>Clicking a hashtag takes you to other posts with the same tag.</a:t>
            </a:r>
            <a:pPr algn="just" indent="0" marL="0">
              <a:lnSpc>
                <a:spcPts val="1600"/>
              </a:lnSpc>
              <a:buNone/>
            </a:pPr>
            <a:r>
              <a:rPr lang="en-US" sz="1400" dirty="0">
                <a:solidFill>
                  <a:srgbClr val="444444"/>
                </a:solidFill>
                <a:latin typeface="Poppins" pitchFamily="34" charset="0"/>
                <a:ea typeface="Poppins" pitchFamily="34" charset="-122"/>
                <a:cs typeface="Poppins" pitchFamily="34" charset="-120"/>
              </a:rPr>
              <a:t>
</a:t>
            </a:r>
            <a:pPr algn="just" indent="0" marL="0">
              <a:lnSpc>
                <a:spcPts val="1600"/>
              </a:lnSpc>
              <a:buNone/>
            </a:pPr>
            <a:r>
              <a:rPr lang="en-US" sz="1400" dirty="0">
                <a:solidFill>
                  <a:srgbClr val="444444"/>
                </a:solidFill>
                <a:latin typeface="Poppins" pitchFamily="34" charset="0"/>
                <a:ea typeface="Poppins" pitchFamily="34" charset="-122"/>
                <a:cs typeface="Poppins" pitchFamily="34" charset="-120"/>
              </a:rPr>
              <a:t>Example: #SocialMedia, #Travel, #Photography</a:t>
            </a:r>
            <a:pPr algn="just" indent="0" marL="0">
              <a:lnSpc>
                <a:spcPts val="1600"/>
              </a:lnSpc>
              <a:buNone/>
            </a:pPr>
            <a:r>
              <a:rPr lang="en-US" sz="1400" dirty="0">
                <a:solidFill>
                  <a:srgbClr val="444444"/>
                </a:solidFill>
                <a:latin typeface="Poppins" pitchFamily="34" charset="0"/>
                <a:ea typeface="Poppins" pitchFamily="34" charset="-122"/>
                <a:cs typeface="Poppins" pitchFamily="34" charset="-120"/>
              </a:rPr>
              <a:t>
</a:t>
            </a:r>
            <a:pPr algn="just" indent="0" marL="0">
              <a:lnSpc>
                <a:spcPts val="1600"/>
              </a:lnSpc>
              <a:buNone/>
            </a:pPr>
            <a:r>
              <a:rPr lang="en-US" sz="1400" dirty="0">
                <a:solidFill>
                  <a:srgbClr val="444444"/>
                </a:solidFill>
                <a:latin typeface="Poppins" pitchFamily="34" charset="0"/>
                <a:ea typeface="Poppins" pitchFamily="34" charset="-122"/>
                <a:cs typeface="Poppins" pitchFamily="34" charset="-120"/>
              </a:rPr>
              <a:t>
</a:t>
            </a:r>
            <a:endParaRPr lang="en-US" sz="1400" dirty="0"/>
          </a:p>
        </p:txBody>
      </p:sp>
      <p:sp>
        <p:nvSpPr>
          <p:cNvPr id="9" name="Text 7"/>
          <p:cNvSpPr/>
          <p:nvPr/>
        </p:nvSpPr>
        <p:spPr>
          <a:xfrm>
            <a:off x="8229600" y="4783455"/>
            <a:ext cx="6858000" cy="0"/>
          </a:xfrm>
          <a:prstGeom prst="rect">
            <a:avLst/>
          </a:prstGeom>
          <a:noFill/>
          <a:ln/>
        </p:spPr>
        <p:txBody>
          <a:bodyPr wrap="square" rtlCol="0" anchor="ctr"/>
          <a:lstStyle/>
          <a:p>
            <a:pPr indent="0" marL="0">
              <a:buNone/>
            </a:pPr>
            <a:r>
              <a:rPr lang="en-US" sz="1200" dirty="0">
                <a:solidFill>
                  <a:srgbClr val="333333"/>
                </a:solidFill>
                <a:latin typeface="Courier New" pitchFamily="34" charset="0"/>
                <a:ea typeface="Courier New" pitchFamily="34" charset="-122"/>
                <a:cs typeface="Courier New" pitchFamily="34" charset="-120"/>
              </a:rPr>
              <a:t>12</a:t>
            </a:r>
            <a:endParaRPr lang="en-US" sz="1200" dirty="0"/>
          </a:p>
        </p:txBody>
      </p:sp>
      <p:sp>
        <p:nvSpPr>
          <p:cNvPr id="10" name="Shape 8"/>
          <p:cNvSpPr/>
          <p:nvPr/>
        </p:nvSpPr>
        <p:spPr>
          <a:xfrm>
            <a:off x="457200" y="4526280"/>
            <a:ext cx="8046720" cy="27432"/>
          </a:xfrm>
          <a:prstGeom prst="rect">
            <a:avLst/>
          </a:prstGeom>
          <a:solidFill>
            <a:srgbClr val="999999"/>
          </a:solidFill>
          <a:ln/>
        </p:spPr>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Shape 0"/>
          <p:cNvSpPr/>
          <p:nvPr/>
        </p:nvSpPr>
        <p:spPr>
          <a:xfrm>
            <a:off x="6804703" y="2227860"/>
            <a:ext cx="182880" cy="182880"/>
          </a:xfrm>
          <a:prstGeom prst="sun">
            <a:avLst/>
          </a:prstGeom>
          <a:noFill/>
          <a:ln w="1270">
            <a:solidFill>
              <a:srgbClr val="8BB0D3"/>
            </a:solidFill>
            <a:prstDash val="solid"/>
          </a:ln>
        </p:spPr>
      </p:sp>
      <p:sp>
        <p:nvSpPr>
          <p:cNvPr id="3" name="Shape 1"/>
          <p:cNvSpPr/>
          <p:nvPr/>
        </p:nvSpPr>
        <p:spPr>
          <a:xfrm>
            <a:off x="3455512" y="2557220"/>
            <a:ext cx="182880" cy="182880"/>
          </a:xfrm>
          <a:prstGeom prst="sun">
            <a:avLst/>
          </a:prstGeom>
          <a:noFill/>
          <a:ln w="1270">
            <a:solidFill>
              <a:srgbClr val="1E2FED"/>
            </a:solidFill>
            <a:prstDash val="solid"/>
          </a:ln>
        </p:spPr>
      </p:sp>
      <p:sp>
        <p:nvSpPr>
          <p:cNvPr id="4" name="Shape 2"/>
          <p:cNvSpPr/>
          <p:nvPr/>
        </p:nvSpPr>
        <p:spPr>
          <a:xfrm>
            <a:off x="986722" y="1216143"/>
            <a:ext cx="182880" cy="182880"/>
          </a:xfrm>
          <a:prstGeom prst="cube">
            <a:avLst/>
          </a:prstGeom>
          <a:noFill/>
          <a:ln w="1270">
            <a:solidFill>
              <a:srgbClr val="ACFBC7"/>
            </a:solidFill>
            <a:prstDash val="solid"/>
          </a:ln>
        </p:spPr>
      </p:sp>
      <p:sp>
        <p:nvSpPr>
          <p:cNvPr id="5" name="Shape 3"/>
          <p:cNvSpPr/>
          <p:nvPr/>
        </p:nvSpPr>
        <p:spPr>
          <a:xfrm>
            <a:off x="7151093" y="787742"/>
            <a:ext cx="182880" cy="182880"/>
          </a:xfrm>
          <a:prstGeom prst="rect">
            <a:avLst/>
          </a:prstGeom>
          <a:noFill/>
          <a:ln w="1270">
            <a:solidFill>
              <a:srgbClr val="E6FDDF"/>
            </a:solidFill>
            <a:prstDash val="solid"/>
          </a:ln>
        </p:spPr>
      </p:sp>
      <p:sp>
        <p:nvSpPr>
          <p:cNvPr id="6" name="Shape 4"/>
          <p:cNvSpPr/>
          <p:nvPr/>
        </p:nvSpPr>
        <p:spPr>
          <a:xfrm>
            <a:off x="6534269" y="2290046"/>
            <a:ext cx="182880" cy="182880"/>
          </a:xfrm>
          <a:prstGeom prst="cube">
            <a:avLst/>
          </a:prstGeom>
          <a:noFill/>
          <a:ln w="1270">
            <a:solidFill>
              <a:srgbClr val="9EB2A9"/>
            </a:solidFill>
            <a:prstDash val="solid"/>
          </a:ln>
        </p:spPr>
      </p:sp>
      <p:sp>
        <p:nvSpPr>
          <p:cNvPr id="7" name="Text 5"/>
          <p:cNvSpPr/>
          <p:nvPr/>
        </p:nvSpPr>
        <p:spPr>
          <a:xfrm>
            <a:off x="457200" y="457200"/>
            <a:ext cx="8229600" cy="914400"/>
          </a:xfrm>
          <a:prstGeom prst="rect">
            <a:avLst/>
          </a:prstGeom>
          <a:noFill/>
          <a:ln/>
        </p:spPr>
        <p:txBody>
          <a:bodyPr wrap="square" rtlCol="0" anchor="ctr"/>
          <a:lstStyle/>
          <a:p>
            <a:pPr algn="ctr" indent="0" marL="0">
              <a:buNone/>
            </a:pPr>
            <a:r>
              <a:rPr lang="en-US" sz="3000" b="1" dirty="0">
                <a:solidFill>
                  <a:srgbClr val="DC143C"/>
                </a:solidFill>
                <a:latin typeface="Montserrat" pitchFamily="34" charset="0"/>
                <a:ea typeface="Montserrat" pitchFamily="34" charset="-122"/>
                <a:cs typeface="Montserrat" pitchFamily="34" charset="-120"/>
              </a:rPr>
              <a:t>Basic Terminology:  Mentions and Tags</a:t>
            </a:r>
            <a:endParaRPr lang="en-US" sz="3000" dirty="0"/>
          </a:p>
        </p:txBody>
      </p:sp>
      <p:sp>
        <p:nvSpPr>
          <p:cNvPr id="8" name="Text 6"/>
          <p:cNvSpPr/>
          <p:nvPr/>
        </p:nvSpPr>
        <p:spPr>
          <a:xfrm>
            <a:off x="457200" y="1645920"/>
            <a:ext cx="8229600" cy="3086100"/>
          </a:xfrm>
          <a:prstGeom prst="rect">
            <a:avLst/>
          </a:prstGeom>
          <a:noFill/>
          <a:ln/>
        </p:spPr>
        <p:txBody>
          <a:bodyPr wrap="square" rtlCol="0" anchor="ctr">
            <a:normAutofit/>
          </a:bodyPr>
          <a:lstStyle/>
          <a:p>
            <a:pPr algn="l" indent="0" marL="0">
              <a:lnSpc>
                <a:spcPts val="1600"/>
              </a:lnSpc>
              <a:buNone/>
            </a:pPr>
            <a:r>
              <a:rPr lang="en-US" sz="1400" b="1" dirty="0">
                <a:solidFill>
                  <a:srgbClr val="FFFFFF"/>
                </a:solidFill>
                <a:latin typeface="Poppins" pitchFamily="34" charset="0"/>
                <a:ea typeface="Poppins" pitchFamily="34" charset="-122"/>
                <a:cs typeface="Poppins" pitchFamily="34" charset="-120"/>
              </a:rPr>
              <a:t>Mentions (@):</a:t>
            </a:r>
            <a:pPr algn="l" indent="0" marL="0">
              <a:lnSpc>
                <a:spcPts val="1600"/>
              </a:lnSpc>
              <a:buNone/>
            </a:pPr>
            <a:r>
              <a:rPr lang="en-US" sz="1400" dirty="0">
                <a:solidFill>
                  <a:srgbClr val="FFFFFF"/>
                </a:solidFill>
                <a:latin typeface="Poppins" pitchFamily="34" charset="0"/>
                <a:ea typeface="Poppins" pitchFamily="34" charset="-122"/>
                <a:cs typeface="Poppins" pitchFamily="34" charset="-120"/>
              </a:rPr>
              <a:t>
</a:t>
            </a:r>
            <a:pPr algn="l" indent="0" marL="0">
              <a:lnSpc>
                <a:spcPts val="1600"/>
              </a:lnSpc>
              <a:buNone/>
            </a:pPr>
            <a:r>
              <a:rPr lang="en-US" sz="1400" dirty="0">
                <a:solidFill>
                  <a:srgbClr val="FFFFFF"/>
                </a:solidFill>
                <a:latin typeface="Poppins" pitchFamily="34" charset="0"/>
                <a:ea typeface="Poppins" pitchFamily="34" charset="-122"/>
                <a:cs typeface="Poppins" pitchFamily="34" charset="-120"/>
              </a:rPr>
              <a:t>
</a:t>
            </a:r>
            <a:pPr algn="l" indent="0" marL="0">
              <a:lnSpc>
                <a:spcPts val="1600"/>
              </a:lnSpc>
              <a:buNone/>
            </a:pPr>
            <a:r>
              <a:rPr lang="en-US" sz="1400" dirty="0">
                <a:solidFill>
                  <a:srgbClr val="FFFFFF"/>
                </a:solidFill>
                <a:latin typeface="Poppins" pitchFamily="34" charset="0"/>
                <a:ea typeface="Poppins" pitchFamily="34" charset="-122"/>
                <a:cs typeface="Poppins" pitchFamily="34" charset="-120"/>
              </a:rPr>
              <a:t>Used to directly reference another user in a post.</a:t>
            </a:r>
            <a:pPr algn="l" indent="0" marL="0">
              <a:lnSpc>
                <a:spcPts val="1600"/>
              </a:lnSpc>
              <a:buNone/>
            </a:pPr>
            <a:r>
              <a:rPr lang="en-US" sz="1400" dirty="0">
                <a:solidFill>
                  <a:srgbClr val="FFFFFF"/>
                </a:solidFill>
                <a:latin typeface="Poppins" pitchFamily="34" charset="0"/>
                <a:ea typeface="Poppins" pitchFamily="34" charset="-122"/>
                <a:cs typeface="Poppins" pitchFamily="34" charset="-120"/>
              </a:rPr>
              <a:t>
</a:t>
            </a:r>
            <a:pPr algn="l" indent="0" marL="0">
              <a:lnSpc>
                <a:spcPts val="1600"/>
              </a:lnSpc>
              <a:buNone/>
            </a:pPr>
            <a:r>
              <a:rPr lang="en-US" sz="1400" dirty="0">
                <a:solidFill>
                  <a:srgbClr val="FFFFFF"/>
                </a:solidFill>
                <a:latin typeface="Poppins" pitchFamily="34" charset="0"/>
                <a:ea typeface="Poppins" pitchFamily="34" charset="-122"/>
                <a:cs typeface="Poppins" pitchFamily="34" charset="-120"/>
              </a:rPr>
              <a:t>The mentioned user receives a notification.</a:t>
            </a:r>
            <a:pPr algn="l" indent="0" marL="0">
              <a:lnSpc>
                <a:spcPts val="1600"/>
              </a:lnSpc>
              <a:buNone/>
            </a:pPr>
            <a:r>
              <a:rPr lang="en-US" sz="1400" dirty="0">
                <a:solidFill>
                  <a:srgbClr val="FFFFFF"/>
                </a:solidFill>
                <a:latin typeface="Poppins" pitchFamily="34" charset="0"/>
                <a:ea typeface="Poppins" pitchFamily="34" charset="-122"/>
                <a:cs typeface="Poppins" pitchFamily="34" charset="-120"/>
              </a:rPr>
              <a:t>
</a:t>
            </a:r>
            <a:pPr algn="l" indent="0" marL="0">
              <a:lnSpc>
                <a:spcPts val="1600"/>
              </a:lnSpc>
              <a:buNone/>
            </a:pPr>
            <a:r>
              <a:rPr lang="en-US" sz="1400" dirty="0">
                <a:solidFill>
                  <a:srgbClr val="FFFFFF"/>
                </a:solidFill>
                <a:latin typeface="Poppins" pitchFamily="34" charset="0"/>
                <a:ea typeface="Poppins" pitchFamily="34" charset="-122"/>
                <a:cs typeface="Poppins" pitchFamily="34" charset="-120"/>
              </a:rPr>
              <a:t>Example: "Great presentation by @YourName!"</a:t>
            </a:r>
            <a:pPr algn="l" indent="0" marL="0">
              <a:lnSpc>
                <a:spcPts val="1600"/>
              </a:lnSpc>
              <a:buNone/>
            </a:pPr>
            <a:r>
              <a:rPr lang="en-US" sz="1400" dirty="0">
                <a:solidFill>
                  <a:srgbClr val="FFFFFF"/>
                </a:solidFill>
                <a:latin typeface="Poppins" pitchFamily="34" charset="0"/>
                <a:ea typeface="Poppins" pitchFamily="34" charset="-122"/>
                <a:cs typeface="Poppins" pitchFamily="34" charset="-120"/>
              </a:rPr>
              <a:t>
</a:t>
            </a:r>
            <a:pPr algn="l" indent="0" marL="0">
              <a:lnSpc>
                <a:spcPts val="1600"/>
              </a:lnSpc>
              <a:buNone/>
            </a:pPr>
            <a:r>
              <a:rPr lang="en-US" sz="1400" dirty="0">
                <a:solidFill>
                  <a:srgbClr val="FFFFFF"/>
                </a:solidFill>
                <a:latin typeface="Poppins" pitchFamily="34" charset="0"/>
                <a:ea typeface="Poppins" pitchFamily="34" charset="-122"/>
                <a:cs typeface="Poppins" pitchFamily="34" charset="-120"/>
              </a:rPr>
              <a:t>
</a:t>
            </a:r>
            <a:pPr algn="l" indent="0" marL="0">
              <a:lnSpc>
                <a:spcPts val="1600"/>
              </a:lnSpc>
              <a:buNone/>
            </a:pPr>
            <a:r>
              <a:rPr lang="en-US" sz="1400" b="1" dirty="0">
                <a:solidFill>
                  <a:srgbClr val="FFFFFF"/>
                </a:solidFill>
                <a:latin typeface="Poppins" pitchFamily="34" charset="0"/>
                <a:ea typeface="Poppins" pitchFamily="34" charset="-122"/>
                <a:cs typeface="Poppins" pitchFamily="34" charset="-120"/>
              </a:rPr>
              <a:t>Tags:</a:t>
            </a:r>
            <a:pPr algn="l" indent="0" marL="0">
              <a:lnSpc>
                <a:spcPts val="1600"/>
              </a:lnSpc>
              <a:buNone/>
            </a:pPr>
            <a:r>
              <a:rPr lang="en-US" sz="1400" dirty="0">
                <a:solidFill>
                  <a:srgbClr val="FFFFFF"/>
                </a:solidFill>
                <a:latin typeface="Poppins" pitchFamily="34" charset="0"/>
                <a:ea typeface="Poppins" pitchFamily="34" charset="-122"/>
                <a:cs typeface="Poppins" pitchFamily="34" charset="-120"/>
              </a:rPr>
              <a:t>
</a:t>
            </a:r>
            <a:pPr algn="l" indent="0" marL="0">
              <a:lnSpc>
                <a:spcPts val="1600"/>
              </a:lnSpc>
              <a:buNone/>
            </a:pPr>
            <a:r>
              <a:rPr lang="en-US" sz="1400" dirty="0">
                <a:solidFill>
                  <a:srgbClr val="FFFFFF"/>
                </a:solidFill>
                <a:latin typeface="Poppins" pitchFamily="34" charset="0"/>
                <a:ea typeface="Poppins" pitchFamily="34" charset="-122"/>
                <a:cs typeface="Poppins" pitchFamily="34" charset="-120"/>
              </a:rPr>
              <a:t>
</a:t>
            </a:r>
            <a:pPr algn="l" indent="0" marL="0">
              <a:lnSpc>
                <a:spcPts val="1600"/>
              </a:lnSpc>
              <a:buNone/>
            </a:pPr>
            <a:r>
              <a:rPr lang="en-US" sz="1400" dirty="0">
                <a:solidFill>
                  <a:srgbClr val="FFFFFF"/>
                </a:solidFill>
                <a:latin typeface="Poppins" pitchFamily="34" charset="0"/>
                <a:ea typeface="Poppins" pitchFamily="34" charset="-122"/>
                <a:cs typeface="Poppins" pitchFamily="34" charset="-120"/>
              </a:rPr>
              <a:t>Used to identify people in photos or videos.</a:t>
            </a:r>
            <a:pPr algn="l" indent="0" marL="0">
              <a:lnSpc>
                <a:spcPts val="1600"/>
              </a:lnSpc>
              <a:buNone/>
            </a:pPr>
            <a:r>
              <a:rPr lang="en-US" sz="1400" dirty="0">
                <a:solidFill>
                  <a:srgbClr val="FFFFFF"/>
                </a:solidFill>
                <a:latin typeface="Poppins" pitchFamily="34" charset="0"/>
                <a:ea typeface="Poppins" pitchFamily="34" charset="-122"/>
                <a:cs typeface="Poppins" pitchFamily="34" charset="-120"/>
              </a:rPr>
              <a:t>
</a:t>
            </a:r>
            <a:pPr algn="l" indent="0" marL="0">
              <a:lnSpc>
                <a:spcPts val="1600"/>
              </a:lnSpc>
              <a:buNone/>
            </a:pPr>
            <a:r>
              <a:rPr lang="en-US" sz="1400" dirty="0">
                <a:solidFill>
                  <a:srgbClr val="FFFFFF"/>
                </a:solidFill>
                <a:latin typeface="Poppins" pitchFamily="34" charset="0"/>
                <a:ea typeface="Poppins" pitchFamily="34" charset="-122"/>
                <a:cs typeface="Poppins" pitchFamily="34" charset="-120"/>
              </a:rPr>
              <a:t>
</a:t>
            </a:r>
            <a:endParaRPr lang="en-US" sz="1400" dirty="0"/>
          </a:p>
        </p:txBody>
      </p:sp>
      <p:sp>
        <p:nvSpPr>
          <p:cNvPr id="9" name="Text 7"/>
          <p:cNvSpPr/>
          <p:nvPr/>
        </p:nvSpPr>
        <p:spPr>
          <a:xfrm>
            <a:off x="8229600" y="4783455"/>
            <a:ext cx="6858000" cy="0"/>
          </a:xfrm>
          <a:prstGeom prst="rect">
            <a:avLst/>
          </a:prstGeom>
          <a:noFill/>
          <a:ln/>
        </p:spPr>
        <p:txBody>
          <a:bodyPr wrap="square" rtlCol="0" anchor="ctr"/>
          <a:lstStyle/>
          <a:p>
            <a:pPr indent="0" marL="0">
              <a:buNone/>
            </a:pPr>
            <a:r>
              <a:rPr lang="en-US" sz="1200" dirty="0">
                <a:solidFill>
                  <a:srgbClr val="AAAAAA"/>
                </a:solidFill>
                <a:latin typeface="Courier New" pitchFamily="34" charset="0"/>
                <a:ea typeface="Courier New" pitchFamily="34" charset="-122"/>
                <a:cs typeface="Courier New" pitchFamily="34" charset="-120"/>
              </a:rPr>
              <a:t>13</a:t>
            </a:r>
            <a:endParaRPr lang="en-US" sz="1200" dirty="0"/>
          </a:p>
        </p:txBody>
      </p:sp>
      <p:sp>
        <p:nvSpPr>
          <p:cNvPr id="10" name="Shape 8"/>
          <p:cNvSpPr/>
          <p:nvPr/>
        </p:nvSpPr>
        <p:spPr>
          <a:xfrm>
            <a:off x="457200" y="4526280"/>
            <a:ext cx="8046720" cy="27432"/>
          </a:xfrm>
          <a:prstGeom prst="rect">
            <a:avLst/>
          </a:prstGeom>
          <a:solidFill>
            <a:srgbClr val="AAAAAA"/>
          </a:solidFill>
          <a:ln/>
        </p:spPr>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Shape 0"/>
          <p:cNvSpPr/>
          <p:nvPr/>
        </p:nvSpPr>
        <p:spPr>
          <a:xfrm>
            <a:off x="2486976" y="208617"/>
            <a:ext cx="182880" cy="182880"/>
          </a:xfrm>
          <a:prstGeom prst="rect">
            <a:avLst/>
          </a:prstGeom>
          <a:noFill/>
          <a:ln w="1270">
            <a:solidFill>
              <a:srgbClr val="A9656F"/>
            </a:solidFill>
            <a:prstDash val="solid"/>
          </a:ln>
        </p:spPr>
      </p:sp>
      <p:sp>
        <p:nvSpPr>
          <p:cNvPr id="3" name="Shape 1"/>
          <p:cNvSpPr/>
          <p:nvPr/>
        </p:nvSpPr>
        <p:spPr>
          <a:xfrm>
            <a:off x="1986153" y="3341851"/>
            <a:ext cx="182880" cy="182880"/>
          </a:xfrm>
          <a:prstGeom prst="rect">
            <a:avLst/>
          </a:prstGeom>
          <a:noFill/>
          <a:ln w="1270">
            <a:solidFill>
              <a:srgbClr val="DF3C05"/>
            </a:solidFill>
            <a:prstDash val="solid"/>
          </a:ln>
        </p:spPr>
      </p:sp>
      <p:sp>
        <p:nvSpPr>
          <p:cNvPr id="4" name="Shape 2"/>
          <p:cNvSpPr/>
          <p:nvPr/>
        </p:nvSpPr>
        <p:spPr>
          <a:xfrm>
            <a:off x="1175093" y="188449"/>
            <a:ext cx="182880" cy="182880"/>
          </a:xfrm>
          <a:prstGeom prst="triangle">
            <a:avLst/>
          </a:prstGeom>
          <a:noFill/>
          <a:ln w="1270">
            <a:solidFill>
              <a:srgbClr val="C0713D"/>
            </a:solidFill>
            <a:prstDash val="solid"/>
          </a:ln>
        </p:spPr>
      </p:sp>
      <p:sp>
        <p:nvSpPr>
          <p:cNvPr id="5" name="Shape 3"/>
          <p:cNvSpPr/>
          <p:nvPr/>
        </p:nvSpPr>
        <p:spPr>
          <a:xfrm>
            <a:off x="143071" y="584199"/>
            <a:ext cx="182880" cy="182880"/>
          </a:xfrm>
          <a:prstGeom prst="rect">
            <a:avLst/>
          </a:prstGeom>
          <a:noFill/>
          <a:ln w="1270">
            <a:solidFill>
              <a:srgbClr val="3127AF"/>
            </a:solidFill>
            <a:prstDash val="solid"/>
          </a:ln>
        </p:spPr>
      </p:sp>
      <p:sp>
        <p:nvSpPr>
          <p:cNvPr id="6" name="Shape 4"/>
          <p:cNvSpPr/>
          <p:nvPr/>
        </p:nvSpPr>
        <p:spPr>
          <a:xfrm>
            <a:off x="4099507" y="2092039"/>
            <a:ext cx="182880" cy="182880"/>
          </a:xfrm>
          <a:prstGeom prst="triangle">
            <a:avLst/>
          </a:prstGeom>
          <a:noFill/>
          <a:ln w="1270">
            <a:solidFill>
              <a:srgbClr val="6D1AE2"/>
            </a:solidFill>
            <a:prstDash val="solid"/>
          </a:ln>
        </p:spPr>
      </p:sp>
      <p:sp>
        <p:nvSpPr>
          <p:cNvPr id="7" name="Text 5"/>
          <p:cNvSpPr/>
          <p:nvPr/>
        </p:nvSpPr>
        <p:spPr>
          <a:xfrm>
            <a:off x="457200" y="457200"/>
            <a:ext cx="8229600" cy="914400"/>
          </a:xfrm>
          <a:prstGeom prst="rect">
            <a:avLst/>
          </a:prstGeom>
          <a:noFill/>
          <a:ln/>
        </p:spPr>
        <p:txBody>
          <a:bodyPr wrap="square" rtlCol="0" anchor="ctr"/>
          <a:lstStyle/>
          <a:p>
            <a:pPr algn="ctr" indent="0" marL="0">
              <a:buNone/>
            </a:pPr>
            <a:r>
              <a:rPr lang="en-US" sz="3000" b="1" dirty="0">
                <a:solidFill>
                  <a:srgbClr val="DC143C"/>
                </a:solidFill>
                <a:latin typeface="Montserrat" pitchFamily="34" charset="0"/>
                <a:ea typeface="Montserrat" pitchFamily="34" charset="-122"/>
                <a:cs typeface="Montserrat" pitchFamily="34" charset="-120"/>
              </a:rPr>
              <a:t>Basic Terminology: Likes, Shares, Comments</a:t>
            </a:r>
            <a:endParaRPr lang="en-US" sz="3000" dirty="0"/>
          </a:p>
        </p:txBody>
      </p:sp>
      <p:sp>
        <p:nvSpPr>
          <p:cNvPr id="8" name="Text 6"/>
          <p:cNvSpPr/>
          <p:nvPr/>
        </p:nvSpPr>
        <p:spPr>
          <a:xfrm>
            <a:off x="457200" y="1645920"/>
            <a:ext cx="8229600" cy="3086100"/>
          </a:xfrm>
          <a:prstGeom prst="rect">
            <a:avLst/>
          </a:prstGeom>
          <a:noFill/>
          <a:ln/>
        </p:spPr>
        <p:txBody>
          <a:bodyPr wrap="square" rtlCol="0" anchor="ctr">
            <a:normAutofit/>
          </a:bodyPr>
          <a:lstStyle/>
          <a:p>
            <a:pPr algn="l" indent="0" marL="0">
              <a:lnSpc>
                <a:spcPts val="1600"/>
              </a:lnSpc>
              <a:buNone/>
            </a:pPr>
            <a:r>
              <a:rPr lang="en-US" sz="1400" b="1" dirty="0">
                <a:solidFill>
                  <a:srgbClr val="FFFFFF"/>
                </a:solidFill>
                <a:latin typeface="Poppins" pitchFamily="34" charset="0"/>
                <a:ea typeface="Poppins" pitchFamily="34" charset="-122"/>
                <a:cs typeface="Poppins" pitchFamily="34" charset="-120"/>
              </a:rPr>
              <a:t>Likes:</a:t>
            </a:r>
            <a:pPr algn="l" indent="0" marL="0">
              <a:lnSpc>
                <a:spcPts val="1600"/>
              </a:lnSpc>
              <a:buNone/>
            </a:pPr>
            <a:r>
              <a:rPr lang="en-US" sz="1400" dirty="0">
                <a:solidFill>
                  <a:srgbClr val="FFFFFF"/>
                </a:solidFill>
                <a:latin typeface="Poppins" pitchFamily="34" charset="0"/>
                <a:ea typeface="Poppins" pitchFamily="34" charset="-122"/>
                <a:cs typeface="Poppins" pitchFamily="34" charset="-120"/>
              </a:rPr>
              <a:t> Indicate approval or appreciation.</a:t>
            </a:r>
            <a:pPr algn="l" indent="0" marL="0">
              <a:lnSpc>
                <a:spcPts val="1600"/>
              </a:lnSpc>
              <a:buNone/>
            </a:pPr>
            <a:r>
              <a:rPr lang="en-US" sz="1400" dirty="0">
                <a:solidFill>
                  <a:srgbClr val="FFFFFF"/>
                </a:solidFill>
                <a:latin typeface="Poppins" pitchFamily="34" charset="0"/>
                <a:ea typeface="Poppins" pitchFamily="34" charset="-122"/>
                <a:cs typeface="Poppins" pitchFamily="34" charset="-120"/>
              </a:rPr>
              <a:t>
</a:t>
            </a:r>
            <a:pPr algn="l" indent="0" marL="0">
              <a:lnSpc>
                <a:spcPts val="1600"/>
              </a:lnSpc>
              <a:buNone/>
            </a:pPr>
            <a:r>
              <a:rPr lang="en-US" sz="1400" b="1" dirty="0">
                <a:solidFill>
                  <a:srgbClr val="FFFFFF"/>
                </a:solidFill>
                <a:latin typeface="Poppins" pitchFamily="34" charset="0"/>
                <a:ea typeface="Poppins" pitchFamily="34" charset="-122"/>
                <a:cs typeface="Poppins" pitchFamily="34" charset="-120"/>
              </a:rPr>
              <a:t>Shares:</a:t>
            </a:r>
            <a:pPr algn="l" indent="0" marL="0">
              <a:lnSpc>
                <a:spcPts val="1600"/>
              </a:lnSpc>
              <a:buNone/>
            </a:pPr>
            <a:r>
              <a:rPr lang="en-US" sz="1400" dirty="0">
                <a:solidFill>
                  <a:srgbClr val="FFFFFF"/>
                </a:solidFill>
                <a:latin typeface="Poppins" pitchFamily="34" charset="0"/>
                <a:ea typeface="Poppins" pitchFamily="34" charset="-122"/>
                <a:cs typeface="Poppins" pitchFamily="34" charset="-120"/>
              </a:rPr>
              <a:t> Re-post content to your own feed.</a:t>
            </a:r>
            <a:pPr algn="l" indent="0" marL="0">
              <a:lnSpc>
                <a:spcPts val="1600"/>
              </a:lnSpc>
              <a:buNone/>
            </a:pPr>
            <a:r>
              <a:rPr lang="en-US" sz="1400" dirty="0">
                <a:solidFill>
                  <a:srgbClr val="FFFFFF"/>
                </a:solidFill>
                <a:latin typeface="Poppins" pitchFamily="34" charset="0"/>
                <a:ea typeface="Poppins" pitchFamily="34" charset="-122"/>
                <a:cs typeface="Poppins" pitchFamily="34" charset="-120"/>
              </a:rPr>
              <a:t>
</a:t>
            </a:r>
            <a:pPr algn="l" indent="0" marL="0">
              <a:lnSpc>
                <a:spcPts val="1600"/>
              </a:lnSpc>
              <a:buNone/>
            </a:pPr>
            <a:r>
              <a:rPr lang="en-US" sz="1400" b="1" dirty="0">
                <a:solidFill>
                  <a:srgbClr val="FFFFFF"/>
                </a:solidFill>
                <a:latin typeface="Poppins" pitchFamily="34" charset="0"/>
                <a:ea typeface="Poppins" pitchFamily="34" charset="-122"/>
                <a:cs typeface="Poppins" pitchFamily="34" charset="-120"/>
              </a:rPr>
              <a:t>Comments:</a:t>
            </a:r>
            <a:pPr algn="l" indent="0" marL="0">
              <a:lnSpc>
                <a:spcPts val="1600"/>
              </a:lnSpc>
              <a:buNone/>
            </a:pPr>
            <a:r>
              <a:rPr lang="en-US" sz="1400" dirty="0">
                <a:solidFill>
                  <a:srgbClr val="FFFFFF"/>
                </a:solidFill>
                <a:latin typeface="Poppins" pitchFamily="34" charset="0"/>
                <a:ea typeface="Poppins" pitchFamily="34" charset="-122"/>
                <a:cs typeface="Poppins" pitchFamily="34" charset="-120"/>
              </a:rPr>
              <a:t> Leave feedback or engage in discussions.</a:t>
            </a:r>
            <a:pPr algn="l" indent="0" marL="0">
              <a:lnSpc>
                <a:spcPts val="1600"/>
              </a:lnSpc>
              <a:buNone/>
            </a:pPr>
            <a:r>
              <a:rPr lang="en-US" sz="1400" dirty="0">
                <a:solidFill>
                  <a:srgbClr val="FFFFFF"/>
                </a:solidFill>
                <a:latin typeface="Poppins" pitchFamily="34" charset="0"/>
                <a:ea typeface="Poppins" pitchFamily="34" charset="-122"/>
                <a:cs typeface="Poppins" pitchFamily="34" charset="-120"/>
              </a:rPr>
              <a:t>
</a:t>
            </a:r>
            <a:endParaRPr lang="en-US" sz="1400" dirty="0"/>
          </a:p>
        </p:txBody>
      </p:sp>
      <p:sp>
        <p:nvSpPr>
          <p:cNvPr id="9" name="Text 7"/>
          <p:cNvSpPr/>
          <p:nvPr/>
        </p:nvSpPr>
        <p:spPr>
          <a:xfrm>
            <a:off x="8229600" y="4783455"/>
            <a:ext cx="6858000" cy="0"/>
          </a:xfrm>
          <a:prstGeom prst="rect">
            <a:avLst/>
          </a:prstGeom>
          <a:noFill/>
          <a:ln/>
        </p:spPr>
        <p:txBody>
          <a:bodyPr wrap="square" rtlCol="0" anchor="ctr"/>
          <a:lstStyle/>
          <a:p>
            <a:pPr indent="0" marL="0">
              <a:buNone/>
            </a:pPr>
            <a:r>
              <a:rPr lang="en-US" sz="1200" dirty="0">
                <a:solidFill>
                  <a:srgbClr val="AAAAAA"/>
                </a:solidFill>
                <a:latin typeface="Courier New" pitchFamily="34" charset="0"/>
                <a:ea typeface="Courier New" pitchFamily="34" charset="-122"/>
                <a:cs typeface="Courier New" pitchFamily="34" charset="-120"/>
              </a:rPr>
              <a:t>14</a:t>
            </a:r>
            <a:endParaRPr lang="en-US" sz="1200" dirty="0"/>
          </a:p>
        </p:txBody>
      </p:sp>
      <p:sp>
        <p:nvSpPr>
          <p:cNvPr id="10" name="Shape 8"/>
          <p:cNvSpPr/>
          <p:nvPr/>
        </p:nvSpPr>
        <p:spPr>
          <a:xfrm>
            <a:off x="457200" y="4526280"/>
            <a:ext cx="8046720" cy="27432"/>
          </a:xfrm>
          <a:prstGeom prst="rect">
            <a:avLst/>
          </a:prstGeom>
          <a:solidFill>
            <a:srgbClr val="AAAAAA"/>
          </a:solidFill>
          <a:ln/>
        </p:spPr>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Shape 0"/>
          <p:cNvSpPr/>
          <p:nvPr/>
        </p:nvSpPr>
        <p:spPr>
          <a:xfrm>
            <a:off x="5029778" y="2328153"/>
            <a:ext cx="182880" cy="182880"/>
          </a:xfrm>
          <a:prstGeom prst="triangle">
            <a:avLst/>
          </a:prstGeom>
          <a:noFill/>
          <a:ln w="1270">
            <a:solidFill>
              <a:srgbClr val="F50B6E"/>
            </a:solidFill>
            <a:prstDash val="solid"/>
          </a:ln>
        </p:spPr>
      </p:sp>
      <p:sp>
        <p:nvSpPr>
          <p:cNvPr id="3" name="Shape 1"/>
          <p:cNvSpPr/>
          <p:nvPr/>
        </p:nvSpPr>
        <p:spPr>
          <a:xfrm>
            <a:off x="6671905" y="3668558"/>
            <a:ext cx="182880" cy="182880"/>
          </a:xfrm>
          <a:prstGeom prst="sun">
            <a:avLst/>
          </a:prstGeom>
          <a:noFill/>
          <a:ln w="1270">
            <a:solidFill>
              <a:srgbClr val="945D9A"/>
            </a:solidFill>
            <a:prstDash val="solid"/>
          </a:ln>
        </p:spPr>
      </p:sp>
      <p:sp>
        <p:nvSpPr>
          <p:cNvPr id="4" name="Shape 2"/>
          <p:cNvSpPr/>
          <p:nvPr/>
        </p:nvSpPr>
        <p:spPr>
          <a:xfrm>
            <a:off x="4824058" y="2415861"/>
            <a:ext cx="182880" cy="182880"/>
          </a:xfrm>
          <a:prstGeom prst="triangle">
            <a:avLst/>
          </a:prstGeom>
          <a:noFill/>
          <a:ln w="1270">
            <a:solidFill>
              <a:srgbClr val="C28774"/>
            </a:solidFill>
            <a:prstDash val="solid"/>
          </a:ln>
        </p:spPr>
      </p:sp>
      <p:sp>
        <p:nvSpPr>
          <p:cNvPr id="5" name="Shape 3"/>
          <p:cNvSpPr/>
          <p:nvPr/>
        </p:nvSpPr>
        <p:spPr>
          <a:xfrm>
            <a:off x="2537841" y="4478148"/>
            <a:ext cx="182880" cy="182880"/>
          </a:xfrm>
          <a:prstGeom prst="triangle">
            <a:avLst/>
          </a:prstGeom>
          <a:noFill/>
          <a:ln w="1270">
            <a:solidFill>
              <a:srgbClr val="944651"/>
            </a:solidFill>
            <a:prstDash val="solid"/>
          </a:ln>
        </p:spPr>
      </p:sp>
      <p:sp>
        <p:nvSpPr>
          <p:cNvPr id="6" name="Shape 4"/>
          <p:cNvSpPr/>
          <p:nvPr/>
        </p:nvSpPr>
        <p:spPr>
          <a:xfrm>
            <a:off x="5022537" y="1648179"/>
            <a:ext cx="182880" cy="182880"/>
          </a:xfrm>
          <a:prstGeom prst="cube">
            <a:avLst/>
          </a:prstGeom>
          <a:noFill/>
          <a:ln w="1270">
            <a:solidFill>
              <a:srgbClr val="A26DC4"/>
            </a:solidFill>
            <a:prstDash val="solid"/>
          </a:ln>
        </p:spPr>
      </p:sp>
      <p:sp>
        <p:nvSpPr>
          <p:cNvPr id="7" name="Text 5"/>
          <p:cNvSpPr/>
          <p:nvPr/>
        </p:nvSpPr>
        <p:spPr>
          <a:xfrm>
            <a:off x="457200" y="457200"/>
            <a:ext cx="8229600" cy="914400"/>
          </a:xfrm>
          <a:prstGeom prst="rect">
            <a:avLst/>
          </a:prstGeom>
          <a:noFill/>
          <a:ln/>
        </p:spPr>
        <p:txBody>
          <a:bodyPr wrap="square" rtlCol="0" anchor="ctr"/>
          <a:lstStyle/>
          <a:p>
            <a:pPr algn="ctr" indent="0" marL="0">
              <a:buNone/>
            </a:pPr>
            <a:r>
              <a:rPr lang="en-US" sz="3000" b="1" dirty="0">
                <a:solidFill>
                  <a:srgbClr val="DC143C"/>
                </a:solidFill>
                <a:latin typeface="Montserrat" pitchFamily="34" charset="0"/>
                <a:ea typeface="Montserrat" pitchFamily="34" charset="-122"/>
                <a:cs typeface="Montserrat" pitchFamily="34" charset="-120"/>
              </a:rPr>
              <a:t>Staying Safe Online: Privacy Settings</a:t>
            </a:r>
            <a:endParaRPr lang="en-US" sz="3000" dirty="0"/>
          </a:p>
        </p:txBody>
      </p:sp>
      <p:sp>
        <p:nvSpPr>
          <p:cNvPr id="8" name="Text 6"/>
          <p:cNvSpPr/>
          <p:nvPr/>
        </p:nvSpPr>
        <p:spPr>
          <a:xfrm>
            <a:off x="457200" y="1645920"/>
            <a:ext cx="8229600" cy="3086100"/>
          </a:xfrm>
          <a:prstGeom prst="rect">
            <a:avLst/>
          </a:prstGeom>
          <a:noFill/>
          <a:ln/>
        </p:spPr>
        <p:txBody>
          <a:bodyPr wrap="square" rtlCol="0" anchor="ctr">
            <a:normAutofit/>
          </a:bodyPr>
          <a:lstStyle/>
          <a:p>
            <a:pPr algn="just" indent="0" marL="0">
              <a:lnSpc>
                <a:spcPts val="1600"/>
              </a:lnSpc>
              <a:buNone/>
            </a:pPr>
            <a:r>
              <a:rPr lang="en-US" sz="1400" dirty="0">
                <a:solidFill>
                  <a:srgbClr val="444444"/>
                </a:solidFill>
                <a:latin typeface="Poppins" pitchFamily="34" charset="0"/>
                <a:ea typeface="Poppins" pitchFamily="34" charset="-122"/>
                <a:cs typeface="Poppins" pitchFamily="34" charset="-120"/>
              </a:rPr>
              <a:t>Review and adjust your </a:t>
            </a:r>
            <a:pPr algn="just" indent="0" marL="0">
              <a:lnSpc>
                <a:spcPts val="1600"/>
              </a:lnSpc>
              <a:buNone/>
            </a:pPr>
            <a:r>
              <a:rPr lang="en-US" sz="1400" b="1" dirty="0">
                <a:solidFill>
                  <a:srgbClr val="444444"/>
                </a:solidFill>
                <a:latin typeface="Poppins" pitchFamily="34" charset="0"/>
                <a:ea typeface="Poppins" pitchFamily="34" charset="-122"/>
                <a:cs typeface="Poppins" pitchFamily="34" charset="-120"/>
              </a:rPr>
              <a:t>privacy settings</a:t>
            </a:r>
            <a:pPr algn="just" indent="0" marL="0">
              <a:lnSpc>
                <a:spcPts val="1600"/>
              </a:lnSpc>
              <a:buNone/>
            </a:pPr>
            <a:r>
              <a:rPr lang="en-US" sz="1400" dirty="0">
                <a:solidFill>
                  <a:srgbClr val="444444"/>
                </a:solidFill>
                <a:latin typeface="Poppins" pitchFamily="34" charset="0"/>
                <a:ea typeface="Poppins" pitchFamily="34" charset="-122"/>
                <a:cs typeface="Poppins" pitchFamily="34" charset="-120"/>
              </a:rPr>
              <a:t> to control:</a:t>
            </a:r>
            <a:pPr algn="just" indent="0" marL="0">
              <a:lnSpc>
                <a:spcPts val="1600"/>
              </a:lnSpc>
              <a:buNone/>
            </a:pPr>
            <a:r>
              <a:rPr lang="en-US" sz="1400" dirty="0">
                <a:solidFill>
                  <a:srgbClr val="444444"/>
                </a:solidFill>
                <a:latin typeface="Poppins" pitchFamily="34" charset="0"/>
                <a:ea typeface="Poppins" pitchFamily="34" charset="-122"/>
                <a:cs typeface="Poppins" pitchFamily="34" charset="-120"/>
              </a:rPr>
              <a:t>
</a:t>
            </a:r>
            <a:pPr algn="just" indent="0" marL="0">
              <a:lnSpc>
                <a:spcPts val="1600"/>
              </a:lnSpc>
              <a:buNone/>
            </a:pPr>
            <a:r>
              <a:rPr lang="en-US" sz="1400" dirty="0">
                <a:solidFill>
                  <a:srgbClr val="444444"/>
                </a:solidFill>
                <a:latin typeface="Poppins" pitchFamily="34" charset="0"/>
                <a:ea typeface="Poppins" pitchFamily="34" charset="-122"/>
                <a:cs typeface="Poppins" pitchFamily="34" charset="-120"/>
              </a:rPr>
              <a:t>
</a:t>
            </a:r>
            <a:pPr algn="just" indent="0" marL="0">
              <a:lnSpc>
                <a:spcPts val="1600"/>
              </a:lnSpc>
              <a:buNone/>
            </a:pPr>
            <a:r>
              <a:rPr lang="en-US" sz="1400" dirty="0">
                <a:solidFill>
                  <a:srgbClr val="444444"/>
                </a:solidFill>
                <a:latin typeface="Poppins" pitchFamily="34" charset="0"/>
                <a:ea typeface="Poppins" pitchFamily="34" charset="-122"/>
                <a:cs typeface="Poppins" pitchFamily="34" charset="-120"/>
              </a:rPr>
              <a:t>Who can see your posts.</a:t>
            </a:r>
            <a:pPr algn="just" indent="0" marL="0">
              <a:lnSpc>
                <a:spcPts val="1600"/>
              </a:lnSpc>
              <a:buNone/>
            </a:pPr>
            <a:r>
              <a:rPr lang="en-US" sz="1400" dirty="0">
                <a:solidFill>
                  <a:srgbClr val="444444"/>
                </a:solidFill>
                <a:latin typeface="Poppins" pitchFamily="34" charset="0"/>
                <a:ea typeface="Poppins" pitchFamily="34" charset="-122"/>
                <a:cs typeface="Poppins" pitchFamily="34" charset="-120"/>
              </a:rPr>
              <a:t>
</a:t>
            </a:r>
            <a:pPr algn="just" indent="0" marL="0">
              <a:lnSpc>
                <a:spcPts val="1600"/>
              </a:lnSpc>
              <a:buNone/>
            </a:pPr>
            <a:r>
              <a:rPr lang="en-US" sz="1400" dirty="0">
                <a:solidFill>
                  <a:srgbClr val="444444"/>
                </a:solidFill>
                <a:latin typeface="Poppins" pitchFamily="34" charset="0"/>
                <a:ea typeface="Poppins" pitchFamily="34" charset="-122"/>
                <a:cs typeface="Poppins" pitchFamily="34" charset="-120"/>
              </a:rPr>
              <a:t>Who can contact you.</a:t>
            </a:r>
            <a:pPr algn="just" indent="0" marL="0">
              <a:lnSpc>
                <a:spcPts val="1600"/>
              </a:lnSpc>
              <a:buNone/>
            </a:pPr>
            <a:r>
              <a:rPr lang="en-US" sz="1400" dirty="0">
                <a:solidFill>
                  <a:srgbClr val="444444"/>
                </a:solidFill>
                <a:latin typeface="Poppins" pitchFamily="34" charset="0"/>
                <a:ea typeface="Poppins" pitchFamily="34" charset="-122"/>
                <a:cs typeface="Poppins" pitchFamily="34" charset="-120"/>
              </a:rPr>
              <a:t>
</a:t>
            </a:r>
            <a:pPr algn="just" indent="0" marL="0">
              <a:lnSpc>
                <a:spcPts val="1600"/>
              </a:lnSpc>
              <a:buNone/>
            </a:pPr>
            <a:r>
              <a:rPr lang="en-US" sz="1400" dirty="0">
                <a:solidFill>
                  <a:srgbClr val="444444"/>
                </a:solidFill>
                <a:latin typeface="Poppins" pitchFamily="34" charset="0"/>
                <a:ea typeface="Poppins" pitchFamily="34" charset="-122"/>
                <a:cs typeface="Poppins" pitchFamily="34" charset="-120"/>
              </a:rPr>
              <a:t>How your data is used.</a:t>
            </a:r>
            <a:pPr algn="just" indent="0" marL="0">
              <a:lnSpc>
                <a:spcPts val="1600"/>
              </a:lnSpc>
              <a:buNone/>
            </a:pPr>
            <a:r>
              <a:rPr lang="en-US" sz="1400" dirty="0">
                <a:solidFill>
                  <a:srgbClr val="444444"/>
                </a:solidFill>
                <a:latin typeface="Poppins" pitchFamily="34" charset="0"/>
                <a:ea typeface="Poppins" pitchFamily="34" charset="-122"/>
                <a:cs typeface="Poppins" pitchFamily="34" charset="-120"/>
              </a:rPr>
              <a:t>
</a:t>
            </a:r>
            <a:pPr algn="just" indent="0" marL="0">
              <a:lnSpc>
                <a:spcPts val="1600"/>
              </a:lnSpc>
              <a:buNone/>
            </a:pPr>
            <a:r>
              <a:rPr lang="en-US" sz="1400" dirty="0">
                <a:solidFill>
                  <a:srgbClr val="444444"/>
                </a:solidFill>
                <a:latin typeface="Poppins" pitchFamily="34" charset="0"/>
                <a:ea typeface="Poppins" pitchFamily="34" charset="-122"/>
                <a:cs typeface="Poppins" pitchFamily="34" charset="-120"/>
              </a:rPr>
              <a:t>Strong Passwords and 2FA (Two Factor Authentication) are essential for security.</a:t>
            </a:r>
            <a:pPr algn="just" indent="0" marL="0">
              <a:lnSpc>
                <a:spcPts val="1600"/>
              </a:lnSpc>
              <a:buNone/>
            </a:pPr>
            <a:r>
              <a:rPr lang="en-US" sz="1400" dirty="0">
                <a:solidFill>
                  <a:srgbClr val="444444"/>
                </a:solidFill>
                <a:latin typeface="Poppins" pitchFamily="34" charset="0"/>
                <a:ea typeface="Poppins" pitchFamily="34" charset="-122"/>
                <a:cs typeface="Poppins" pitchFamily="34" charset="-120"/>
              </a:rPr>
              <a:t>
</a:t>
            </a:r>
            <a:pPr algn="just" indent="0" marL="0">
              <a:lnSpc>
                <a:spcPts val="1600"/>
              </a:lnSpc>
              <a:buNone/>
            </a:pPr>
            <a:r>
              <a:rPr lang="en-US" sz="1400" dirty="0">
                <a:solidFill>
                  <a:srgbClr val="444444"/>
                </a:solidFill>
                <a:latin typeface="Poppins" pitchFamily="34" charset="0"/>
                <a:ea typeface="Poppins" pitchFamily="34" charset="-122"/>
                <a:cs typeface="Poppins" pitchFamily="34" charset="-120"/>
              </a:rPr>
              <a:t>
</a:t>
            </a:r>
            <a:endParaRPr lang="en-US" sz="1400" dirty="0"/>
          </a:p>
        </p:txBody>
      </p:sp>
      <p:sp>
        <p:nvSpPr>
          <p:cNvPr id="9" name="Text 7"/>
          <p:cNvSpPr/>
          <p:nvPr/>
        </p:nvSpPr>
        <p:spPr>
          <a:xfrm>
            <a:off x="8229600" y="4783455"/>
            <a:ext cx="6858000" cy="0"/>
          </a:xfrm>
          <a:prstGeom prst="rect">
            <a:avLst/>
          </a:prstGeom>
          <a:noFill/>
          <a:ln/>
        </p:spPr>
        <p:txBody>
          <a:bodyPr wrap="square" rtlCol="0" anchor="ctr"/>
          <a:lstStyle/>
          <a:p>
            <a:pPr indent="0" marL="0">
              <a:buNone/>
            </a:pPr>
            <a:r>
              <a:rPr lang="en-US" sz="1200" dirty="0">
                <a:solidFill>
                  <a:srgbClr val="333333"/>
                </a:solidFill>
                <a:latin typeface="Courier New" pitchFamily="34" charset="0"/>
                <a:ea typeface="Courier New" pitchFamily="34" charset="-122"/>
                <a:cs typeface="Courier New" pitchFamily="34" charset="-120"/>
              </a:rPr>
              <a:t>15</a:t>
            </a:r>
            <a:endParaRPr lang="en-US" sz="1200" dirty="0"/>
          </a:p>
        </p:txBody>
      </p:sp>
      <p:sp>
        <p:nvSpPr>
          <p:cNvPr id="10" name="Shape 8"/>
          <p:cNvSpPr/>
          <p:nvPr/>
        </p:nvSpPr>
        <p:spPr>
          <a:xfrm>
            <a:off x="457200" y="4526280"/>
            <a:ext cx="8046720" cy="27432"/>
          </a:xfrm>
          <a:prstGeom prst="rect">
            <a:avLst/>
          </a:prstGeom>
          <a:solidFill>
            <a:srgbClr val="999999"/>
          </a:solidFill>
          <a:ln/>
        </p:spPr>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Shape 0"/>
          <p:cNvSpPr/>
          <p:nvPr/>
        </p:nvSpPr>
        <p:spPr>
          <a:xfrm>
            <a:off x="3220426" y="34336"/>
            <a:ext cx="182880" cy="182880"/>
          </a:xfrm>
          <a:prstGeom prst="sun">
            <a:avLst/>
          </a:prstGeom>
          <a:noFill/>
          <a:ln w="1270">
            <a:solidFill>
              <a:srgbClr val="F1B196"/>
            </a:solidFill>
            <a:prstDash val="solid"/>
          </a:ln>
        </p:spPr>
      </p:sp>
      <p:sp>
        <p:nvSpPr>
          <p:cNvPr id="3" name="Shape 1"/>
          <p:cNvSpPr/>
          <p:nvPr/>
        </p:nvSpPr>
        <p:spPr>
          <a:xfrm>
            <a:off x="6692160" y="3906103"/>
            <a:ext cx="182880" cy="182880"/>
          </a:xfrm>
          <a:prstGeom prst="triangle">
            <a:avLst/>
          </a:prstGeom>
          <a:noFill/>
          <a:ln w="1270">
            <a:solidFill>
              <a:srgbClr val="E55D38"/>
            </a:solidFill>
            <a:prstDash val="solid"/>
          </a:ln>
        </p:spPr>
      </p:sp>
      <p:sp>
        <p:nvSpPr>
          <p:cNvPr id="4" name="Shape 2"/>
          <p:cNvSpPr/>
          <p:nvPr/>
        </p:nvSpPr>
        <p:spPr>
          <a:xfrm>
            <a:off x="7696624" y="1175231"/>
            <a:ext cx="182880" cy="182880"/>
          </a:xfrm>
          <a:prstGeom prst="sun">
            <a:avLst/>
          </a:prstGeom>
          <a:noFill/>
          <a:ln w="1270">
            <a:solidFill>
              <a:srgbClr val="E91A41"/>
            </a:solidFill>
            <a:prstDash val="solid"/>
          </a:ln>
        </p:spPr>
      </p:sp>
      <p:sp>
        <p:nvSpPr>
          <p:cNvPr id="5" name="Shape 3"/>
          <p:cNvSpPr/>
          <p:nvPr/>
        </p:nvSpPr>
        <p:spPr>
          <a:xfrm>
            <a:off x="7878893" y="3086680"/>
            <a:ext cx="182880" cy="182880"/>
          </a:xfrm>
          <a:prstGeom prst="rect">
            <a:avLst/>
          </a:prstGeom>
          <a:noFill/>
          <a:ln w="1270">
            <a:solidFill>
              <a:srgbClr val="956879"/>
            </a:solidFill>
            <a:prstDash val="solid"/>
          </a:ln>
        </p:spPr>
      </p:sp>
      <p:sp>
        <p:nvSpPr>
          <p:cNvPr id="6" name="Shape 4"/>
          <p:cNvSpPr/>
          <p:nvPr/>
        </p:nvSpPr>
        <p:spPr>
          <a:xfrm>
            <a:off x="6658852" y="1014841"/>
            <a:ext cx="182880" cy="182880"/>
          </a:xfrm>
          <a:prstGeom prst="rect">
            <a:avLst/>
          </a:prstGeom>
          <a:noFill/>
          <a:ln w="1270">
            <a:solidFill>
              <a:srgbClr val="6C6374"/>
            </a:solidFill>
            <a:prstDash val="solid"/>
          </a:ln>
        </p:spPr>
      </p:sp>
      <p:sp>
        <p:nvSpPr>
          <p:cNvPr id="7" name="Text 5"/>
          <p:cNvSpPr/>
          <p:nvPr/>
        </p:nvSpPr>
        <p:spPr>
          <a:xfrm>
            <a:off x="457200" y="457200"/>
            <a:ext cx="8229600" cy="914400"/>
          </a:xfrm>
          <a:prstGeom prst="rect">
            <a:avLst/>
          </a:prstGeom>
          <a:noFill/>
          <a:ln/>
        </p:spPr>
        <p:txBody>
          <a:bodyPr wrap="square" rtlCol="0" anchor="ctr"/>
          <a:lstStyle/>
          <a:p>
            <a:pPr algn="ctr" indent="0" marL="0">
              <a:buNone/>
            </a:pPr>
            <a:r>
              <a:rPr lang="en-US" sz="3000" b="1" dirty="0">
                <a:solidFill>
                  <a:srgbClr val="DC143C"/>
                </a:solidFill>
                <a:latin typeface="Montserrat" pitchFamily="34" charset="0"/>
                <a:ea typeface="Montserrat" pitchFamily="34" charset="-122"/>
                <a:cs typeface="Montserrat" pitchFamily="34" charset="-120"/>
              </a:rPr>
              <a:t>Staying Safe Online: Be Mindful of What You Share</a:t>
            </a:r>
            <a:endParaRPr lang="en-US" sz="3000" dirty="0"/>
          </a:p>
        </p:txBody>
      </p:sp>
      <p:sp>
        <p:nvSpPr>
          <p:cNvPr id="8" name="Text 6"/>
          <p:cNvSpPr/>
          <p:nvPr/>
        </p:nvSpPr>
        <p:spPr>
          <a:xfrm>
            <a:off x="457200" y="1645920"/>
            <a:ext cx="8229600" cy="3086100"/>
          </a:xfrm>
          <a:prstGeom prst="rect">
            <a:avLst/>
          </a:prstGeom>
          <a:noFill/>
          <a:ln/>
        </p:spPr>
        <p:txBody>
          <a:bodyPr wrap="square" rtlCol="0" anchor="ctr">
            <a:normAutofit/>
          </a:bodyPr>
          <a:lstStyle/>
          <a:p>
            <a:pPr algn="l" indent="0" marL="0">
              <a:lnSpc>
                <a:spcPts val="1600"/>
              </a:lnSpc>
              <a:buNone/>
            </a:pPr>
            <a:r>
              <a:rPr lang="en-US" sz="1400" dirty="0">
                <a:solidFill>
                  <a:srgbClr val="FFFFFF"/>
                </a:solidFill>
                <a:latin typeface="Poppins" pitchFamily="34" charset="0"/>
                <a:ea typeface="Poppins" pitchFamily="34" charset="-122"/>
                <a:cs typeface="Poppins" pitchFamily="34" charset="-120"/>
              </a:rPr>
              <a:t>Think before you post!</a:t>
            </a:r>
            <a:pPr algn="l" indent="0" marL="0">
              <a:lnSpc>
                <a:spcPts val="1600"/>
              </a:lnSpc>
              <a:buNone/>
            </a:pPr>
            <a:r>
              <a:rPr lang="en-US" sz="1400" dirty="0">
                <a:solidFill>
                  <a:srgbClr val="FFFFFF"/>
                </a:solidFill>
                <a:latin typeface="Poppins" pitchFamily="34" charset="0"/>
                <a:ea typeface="Poppins" pitchFamily="34" charset="-122"/>
                <a:cs typeface="Poppins" pitchFamily="34" charset="-120"/>
              </a:rPr>
              <a:t>
</a:t>
            </a:r>
            <a:pPr algn="l" indent="0" marL="0">
              <a:lnSpc>
                <a:spcPts val="1600"/>
              </a:lnSpc>
              <a:buNone/>
            </a:pPr>
            <a:r>
              <a:rPr lang="en-US" sz="1400" dirty="0">
                <a:solidFill>
                  <a:srgbClr val="FFFFFF"/>
                </a:solidFill>
                <a:latin typeface="Poppins" pitchFamily="34" charset="0"/>
                <a:ea typeface="Poppins" pitchFamily="34" charset="-122"/>
                <a:cs typeface="Poppins" pitchFamily="34" charset="-120"/>
              </a:rPr>
              <a:t>
</a:t>
            </a:r>
            <a:pPr algn="l" indent="0" marL="0">
              <a:lnSpc>
                <a:spcPts val="1600"/>
              </a:lnSpc>
              <a:buNone/>
            </a:pPr>
            <a:r>
              <a:rPr lang="en-US" sz="1400" dirty="0">
                <a:solidFill>
                  <a:srgbClr val="FFFFFF"/>
                </a:solidFill>
                <a:latin typeface="Poppins" pitchFamily="34" charset="0"/>
                <a:ea typeface="Poppins" pitchFamily="34" charset="-122"/>
                <a:cs typeface="Poppins" pitchFamily="34" charset="-120"/>
              </a:rPr>
              <a:t>Avoid sharing sensitive personal information.</a:t>
            </a:r>
            <a:pPr algn="l" indent="0" marL="0">
              <a:lnSpc>
                <a:spcPts val="1600"/>
              </a:lnSpc>
              <a:buNone/>
            </a:pPr>
            <a:r>
              <a:rPr lang="en-US" sz="1400" dirty="0">
                <a:solidFill>
                  <a:srgbClr val="FFFFFF"/>
                </a:solidFill>
                <a:latin typeface="Poppins" pitchFamily="34" charset="0"/>
                <a:ea typeface="Poppins" pitchFamily="34" charset="-122"/>
                <a:cs typeface="Poppins" pitchFamily="34" charset="-120"/>
              </a:rPr>
              <a:t>
</a:t>
            </a:r>
            <a:pPr algn="l" indent="0" marL="0">
              <a:lnSpc>
                <a:spcPts val="1600"/>
              </a:lnSpc>
              <a:buNone/>
            </a:pPr>
            <a:r>
              <a:rPr lang="en-US" sz="1400" dirty="0">
                <a:solidFill>
                  <a:srgbClr val="FFFFFF"/>
                </a:solidFill>
                <a:latin typeface="Poppins" pitchFamily="34" charset="0"/>
                <a:ea typeface="Poppins" pitchFamily="34" charset="-122"/>
                <a:cs typeface="Poppins" pitchFamily="34" charset="-120"/>
              </a:rPr>
              <a:t>Consider the potential consequences of your posts.</a:t>
            </a:r>
            <a:pPr algn="l" indent="0" marL="0">
              <a:lnSpc>
                <a:spcPts val="1600"/>
              </a:lnSpc>
              <a:buNone/>
            </a:pPr>
            <a:r>
              <a:rPr lang="en-US" sz="1400" dirty="0">
                <a:solidFill>
                  <a:srgbClr val="FFFFFF"/>
                </a:solidFill>
                <a:latin typeface="Poppins" pitchFamily="34" charset="0"/>
                <a:ea typeface="Poppins" pitchFamily="34" charset="-122"/>
                <a:cs typeface="Poppins" pitchFamily="34" charset="-120"/>
              </a:rPr>
              <a:t>
</a:t>
            </a:r>
            <a:pPr algn="l" indent="0" marL="0">
              <a:lnSpc>
                <a:spcPts val="1600"/>
              </a:lnSpc>
              <a:buNone/>
            </a:pPr>
            <a:r>
              <a:rPr lang="en-US" sz="1400" dirty="0">
                <a:solidFill>
                  <a:srgbClr val="FFFFFF"/>
                </a:solidFill>
                <a:latin typeface="Poppins" pitchFamily="34" charset="0"/>
                <a:ea typeface="Poppins" pitchFamily="34" charset="-122"/>
                <a:cs typeface="Poppins" pitchFamily="34" charset="-120"/>
              </a:rPr>
              <a:t>Be aware of your digital footprint.</a:t>
            </a:r>
            <a:pPr algn="l" indent="0" marL="0">
              <a:lnSpc>
                <a:spcPts val="1600"/>
              </a:lnSpc>
              <a:buNone/>
            </a:pPr>
            <a:r>
              <a:rPr lang="en-US" sz="1400" dirty="0">
                <a:solidFill>
                  <a:srgbClr val="FFFFFF"/>
                </a:solidFill>
                <a:latin typeface="Poppins" pitchFamily="34" charset="0"/>
                <a:ea typeface="Poppins" pitchFamily="34" charset="-122"/>
                <a:cs typeface="Poppins" pitchFamily="34" charset="-120"/>
              </a:rPr>
              <a:t>
</a:t>
            </a:r>
            <a:pPr algn="l" indent="0" marL="0">
              <a:lnSpc>
                <a:spcPts val="1600"/>
              </a:lnSpc>
              <a:buNone/>
            </a:pPr>
            <a:r>
              <a:rPr lang="en-US" sz="1400" dirty="0">
                <a:solidFill>
                  <a:srgbClr val="FFFFFF"/>
                </a:solidFill>
                <a:latin typeface="Poppins" pitchFamily="34" charset="0"/>
                <a:ea typeface="Poppins" pitchFamily="34" charset="-122"/>
                <a:cs typeface="Poppins" pitchFamily="34" charset="-120"/>
              </a:rPr>
              <a:t>
</a:t>
            </a:r>
            <a:endParaRPr lang="en-US" sz="1400" dirty="0"/>
          </a:p>
        </p:txBody>
      </p:sp>
      <p:sp>
        <p:nvSpPr>
          <p:cNvPr id="9" name="Text 7"/>
          <p:cNvSpPr/>
          <p:nvPr/>
        </p:nvSpPr>
        <p:spPr>
          <a:xfrm>
            <a:off x="8229600" y="4783455"/>
            <a:ext cx="6858000" cy="0"/>
          </a:xfrm>
          <a:prstGeom prst="rect">
            <a:avLst/>
          </a:prstGeom>
          <a:noFill/>
          <a:ln/>
        </p:spPr>
        <p:txBody>
          <a:bodyPr wrap="square" rtlCol="0" anchor="ctr"/>
          <a:lstStyle/>
          <a:p>
            <a:pPr indent="0" marL="0">
              <a:buNone/>
            </a:pPr>
            <a:r>
              <a:rPr lang="en-US" sz="1200" dirty="0">
                <a:solidFill>
                  <a:srgbClr val="AAAAAA"/>
                </a:solidFill>
                <a:latin typeface="Courier New" pitchFamily="34" charset="0"/>
                <a:ea typeface="Courier New" pitchFamily="34" charset="-122"/>
                <a:cs typeface="Courier New" pitchFamily="34" charset="-120"/>
              </a:rPr>
              <a:t>16</a:t>
            </a:r>
            <a:endParaRPr lang="en-US" sz="1200" dirty="0"/>
          </a:p>
        </p:txBody>
      </p:sp>
      <p:sp>
        <p:nvSpPr>
          <p:cNvPr id="10" name="Shape 8"/>
          <p:cNvSpPr/>
          <p:nvPr/>
        </p:nvSpPr>
        <p:spPr>
          <a:xfrm>
            <a:off x="457200" y="4526280"/>
            <a:ext cx="8046720" cy="27432"/>
          </a:xfrm>
          <a:prstGeom prst="rect">
            <a:avLst/>
          </a:prstGeom>
          <a:solidFill>
            <a:srgbClr val="AAAAAA"/>
          </a:solidFill>
          <a:ln/>
        </p:spPr>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Shape 0"/>
          <p:cNvSpPr/>
          <p:nvPr/>
        </p:nvSpPr>
        <p:spPr>
          <a:xfrm>
            <a:off x="1950595" y="381001"/>
            <a:ext cx="182880" cy="182880"/>
          </a:xfrm>
          <a:prstGeom prst="cube">
            <a:avLst/>
          </a:prstGeom>
          <a:noFill/>
          <a:ln w="1270">
            <a:solidFill>
              <a:srgbClr val="4760CA"/>
            </a:solidFill>
            <a:prstDash val="solid"/>
          </a:ln>
        </p:spPr>
      </p:sp>
      <p:sp>
        <p:nvSpPr>
          <p:cNvPr id="3" name="Shape 1"/>
          <p:cNvSpPr/>
          <p:nvPr/>
        </p:nvSpPr>
        <p:spPr>
          <a:xfrm>
            <a:off x="2373017" y="1764299"/>
            <a:ext cx="182880" cy="182880"/>
          </a:xfrm>
          <a:prstGeom prst="triangle">
            <a:avLst/>
          </a:prstGeom>
          <a:noFill/>
          <a:ln w="1270">
            <a:solidFill>
              <a:srgbClr val="828BB2"/>
            </a:solidFill>
            <a:prstDash val="solid"/>
          </a:ln>
        </p:spPr>
      </p:sp>
      <p:sp>
        <p:nvSpPr>
          <p:cNvPr id="4" name="Shape 2"/>
          <p:cNvSpPr/>
          <p:nvPr/>
        </p:nvSpPr>
        <p:spPr>
          <a:xfrm>
            <a:off x="1277800" y="4018015"/>
            <a:ext cx="182880" cy="182880"/>
          </a:xfrm>
          <a:prstGeom prst="cube">
            <a:avLst/>
          </a:prstGeom>
          <a:noFill/>
          <a:ln w="1270">
            <a:solidFill>
              <a:srgbClr val="B93682"/>
            </a:solidFill>
            <a:prstDash val="solid"/>
          </a:ln>
        </p:spPr>
      </p:sp>
      <p:sp>
        <p:nvSpPr>
          <p:cNvPr id="5" name="Shape 3"/>
          <p:cNvSpPr/>
          <p:nvPr/>
        </p:nvSpPr>
        <p:spPr>
          <a:xfrm>
            <a:off x="65473" y="4531876"/>
            <a:ext cx="182880" cy="182880"/>
          </a:xfrm>
          <a:prstGeom prst="rect">
            <a:avLst/>
          </a:prstGeom>
          <a:noFill/>
          <a:ln w="1270">
            <a:solidFill>
              <a:srgbClr val="E9DA8B"/>
            </a:solidFill>
            <a:prstDash val="solid"/>
          </a:ln>
        </p:spPr>
      </p:sp>
      <p:sp>
        <p:nvSpPr>
          <p:cNvPr id="6" name="Shape 4"/>
          <p:cNvSpPr/>
          <p:nvPr/>
        </p:nvSpPr>
        <p:spPr>
          <a:xfrm>
            <a:off x="5766020" y="429406"/>
            <a:ext cx="182880" cy="182880"/>
          </a:xfrm>
          <a:prstGeom prst="cube">
            <a:avLst/>
          </a:prstGeom>
          <a:noFill/>
          <a:ln w="1270">
            <a:solidFill>
              <a:srgbClr val="FE9C65"/>
            </a:solidFill>
            <a:prstDash val="solid"/>
          </a:ln>
        </p:spPr>
      </p:sp>
      <p:sp>
        <p:nvSpPr>
          <p:cNvPr id="7" name="Text 5"/>
          <p:cNvSpPr/>
          <p:nvPr/>
        </p:nvSpPr>
        <p:spPr>
          <a:xfrm>
            <a:off x="457200" y="457200"/>
            <a:ext cx="8229600" cy="914400"/>
          </a:xfrm>
          <a:prstGeom prst="rect">
            <a:avLst/>
          </a:prstGeom>
          <a:noFill/>
          <a:ln/>
        </p:spPr>
        <p:txBody>
          <a:bodyPr wrap="square" rtlCol="0" anchor="ctr"/>
          <a:lstStyle/>
          <a:p>
            <a:pPr algn="ctr" indent="0" marL="0">
              <a:buNone/>
            </a:pPr>
            <a:r>
              <a:rPr lang="en-US" sz="3000" b="1" dirty="0">
                <a:solidFill>
                  <a:srgbClr val="DC143C"/>
                </a:solidFill>
                <a:latin typeface="Montserrat" pitchFamily="34" charset="0"/>
                <a:ea typeface="Montserrat" pitchFamily="34" charset="-122"/>
                <a:cs typeface="Montserrat" pitchFamily="34" charset="-120"/>
              </a:rPr>
              <a:t>Staying Safe Online:  Beware of Scams</a:t>
            </a:r>
            <a:endParaRPr lang="en-US" sz="3000" dirty="0"/>
          </a:p>
        </p:txBody>
      </p:sp>
      <p:sp>
        <p:nvSpPr>
          <p:cNvPr id="8" name="Text 6"/>
          <p:cNvSpPr/>
          <p:nvPr/>
        </p:nvSpPr>
        <p:spPr>
          <a:xfrm>
            <a:off x="457200" y="1645920"/>
            <a:ext cx="8229600" cy="3086100"/>
          </a:xfrm>
          <a:prstGeom prst="rect">
            <a:avLst/>
          </a:prstGeom>
          <a:noFill/>
          <a:ln/>
        </p:spPr>
        <p:txBody>
          <a:bodyPr wrap="square" rtlCol="0" anchor="ctr">
            <a:normAutofit/>
          </a:bodyPr>
          <a:lstStyle/>
          <a:p>
            <a:pPr algn="l" indent="0" marL="0">
              <a:lnSpc>
                <a:spcPts val="1600"/>
              </a:lnSpc>
              <a:buNone/>
            </a:pPr>
            <a:r>
              <a:rPr lang="en-US" sz="1400" dirty="0">
                <a:solidFill>
                  <a:srgbClr val="444444"/>
                </a:solidFill>
                <a:latin typeface="Poppins" pitchFamily="34" charset="0"/>
                <a:ea typeface="Poppins" pitchFamily="34" charset="-122"/>
                <a:cs typeface="Poppins" pitchFamily="34" charset="-120"/>
              </a:rPr>
              <a:t>Be cautious of scams and phishing attempts.</a:t>
            </a:r>
            <a:pPr algn="l" indent="0" marL="0">
              <a:lnSpc>
                <a:spcPts val="1600"/>
              </a:lnSpc>
              <a:buNone/>
            </a:pPr>
            <a:r>
              <a:rPr lang="en-US" sz="1400" dirty="0">
                <a:solidFill>
                  <a:srgbClr val="444444"/>
                </a:solidFill>
                <a:latin typeface="Poppins" pitchFamily="34" charset="0"/>
                <a:ea typeface="Poppins" pitchFamily="34" charset="-122"/>
                <a:cs typeface="Poppins" pitchFamily="34" charset="-120"/>
              </a:rPr>
              <a:t>
</a:t>
            </a:r>
            <a:pPr algn="l" indent="0" marL="0">
              <a:lnSpc>
                <a:spcPts val="1600"/>
              </a:lnSpc>
              <a:buNone/>
            </a:pPr>
            <a:r>
              <a:rPr lang="en-US" sz="1400" dirty="0">
                <a:solidFill>
                  <a:srgbClr val="444444"/>
                </a:solidFill>
                <a:latin typeface="Poppins" pitchFamily="34" charset="0"/>
                <a:ea typeface="Poppins" pitchFamily="34" charset="-122"/>
                <a:cs typeface="Poppins" pitchFamily="34" charset="-120"/>
              </a:rPr>
              <a:t>
</a:t>
            </a:r>
            <a:pPr algn="l" indent="0" marL="0">
              <a:lnSpc>
                <a:spcPts val="1600"/>
              </a:lnSpc>
              <a:buNone/>
            </a:pPr>
            <a:r>
              <a:rPr lang="en-US" sz="1400" dirty="0">
                <a:solidFill>
                  <a:srgbClr val="444444"/>
                </a:solidFill>
                <a:latin typeface="Poppins" pitchFamily="34" charset="0"/>
                <a:ea typeface="Poppins" pitchFamily="34" charset="-122"/>
                <a:cs typeface="Poppins" pitchFamily="34" charset="-120"/>
              </a:rPr>
              <a:t>Don't click on suspicious links.</a:t>
            </a:r>
            <a:pPr algn="l" indent="0" marL="0">
              <a:lnSpc>
                <a:spcPts val="1600"/>
              </a:lnSpc>
              <a:buNone/>
            </a:pPr>
            <a:r>
              <a:rPr lang="en-US" sz="1400" dirty="0">
                <a:solidFill>
                  <a:srgbClr val="444444"/>
                </a:solidFill>
                <a:latin typeface="Poppins" pitchFamily="34" charset="0"/>
                <a:ea typeface="Poppins" pitchFamily="34" charset="-122"/>
                <a:cs typeface="Poppins" pitchFamily="34" charset="-120"/>
              </a:rPr>
              <a:t>
</a:t>
            </a:r>
            <a:pPr algn="l" indent="0" marL="0">
              <a:lnSpc>
                <a:spcPts val="1600"/>
              </a:lnSpc>
              <a:buNone/>
            </a:pPr>
            <a:r>
              <a:rPr lang="en-US" sz="1400" dirty="0">
                <a:solidFill>
                  <a:srgbClr val="444444"/>
                </a:solidFill>
                <a:latin typeface="Poppins" pitchFamily="34" charset="0"/>
                <a:ea typeface="Poppins" pitchFamily="34" charset="-122"/>
                <a:cs typeface="Poppins" pitchFamily="34" charset="-120"/>
              </a:rPr>
              <a:t>Don't give out personal information to unknown sources.</a:t>
            </a:r>
            <a:pPr algn="l" indent="0" marL="0">
              <a:lnSpc>
                <a:spcPts val="1600"/>
              </a:lnSpc>
              <a:buNone/>
            </a:pPr>
            <a:r>
              <a:rPr lang="en-US" sz="1400" dirty="0">
                <a:solidFill>
                  <a:srgbClr val="444444"/>
                </a:solidFill>
                <a:latin typeface="Poppins" pitchFamily="34" charset="0"/>
                <a:ea typeface="Poppins" pitchFamily="34" charset="-122"/>
                <a:cs typeface="Poppins" pitchFamily="34" charset="-120"/>
              </a:rPr>
              <a:t>
</a:t>
            </a:r>
            <a:pPr algn="l" indent="0" marL="0">
              <a:lnSpc>
                <a:spcPts val="1600"/>
              </a:lnSpc>
              <a:buNone/>
            </a:pPr>
            <a:r>
              <a:rPr lang="en-US" sz="1400" dirty="0">
                <a:solidFill>
                  <a:srgbClr val="444444"/>
                </a:solidFill>
                <a:latin typeface="Poppins" pitchFamily="34" charset="0"/>
                <a:ea typeface="Poppins" pitchFamily="34" charset="-122"/>
                <a:cs typeface="Poppins" pitchFamily="34" charset="-120"/>
              </a:rPr>
              <a:t>Report suspicious activity.</a:t>
            </a:r>
            <a:pPr algn="l" indent="0" marL="0">
              <a:lnSpc>
                <a:spcPts val="1600"/>
              </a:lnSpc>
              <a:buNone/>
            </a:pPr>
            <a:r>
              <a:rPr lang="en-US" sz="1400" dirty="0">
                <a:solidFill>
                  <a:srgbClr val="444444"/>
                </a:solidFill>
                <a:latin typeface="Poppins" pitchFamily="34" charset="0"/>
                <a:ea typeface="Poppins" pitchFamily="34" charset="-122"/>
                <a:cs typeface="Poppins" pitchFamily="34" charset="-120"/>
              </a:rPr>
              <a:t>
</a:t>
            </a:r>
            <a:pPr algn="l" indent="0" marL="0">
              <a:lnSpc>
                <a:spcPts val="1600"/>
              </a:lnSpc>
              <a:buNone/>
            </a:pPr>
            <a:r>
              <a:rPr lang="en-US" sz="1400" dirty="0">
                <a:solidFill>
                  <a:srgbClr val="444444"/>
                </a:solidFill>
                <a:latin typeface="Poppins" pitchFamily="34" charset="0"/>
                <a:ea typeface="Poppins" pitchFamily="34" charset="-122"/>
                <a:cs typeface="Poppins" pitchFamily="34" charset="-120"/>
              </a:rPr>
              <a:t>
</a:t>
            </a:r>
            <a:endParaRPr lang="en-US" sz="1400" dirty="0"/>
          </a:p>
        </p:txBody>
      </p:sp>
      <p:sp>
        <p:nvSpPr>
          <p:cNvPr id="9" name="Text 7"/>
          <p:cNvSpPr/>
          <p:nvPr/>
        </p:nvSpPr>
        <p:spPr>
          <a:xfrm>
            <a:off x="8229600" y="4783455"/>
            <a:ext cx="6858000" cy="0"/>
          </a:xfrm>
          <a:prstGeom prst="rect">
            <a:avLst/>
          </a:prstGeom>
          <a:noFill/>
          <a:ln/>
        </p:spPr>
        <p:txBody>
          <a:bodyPr wrap="square" rtlCol="0" anchor="ctr"/>
          <a:lstStyle/>
          <a:p>
            <a:pPr indent="0" marL="0">
              <a:buNone/>
            </a:pPr>
            <a:r>
              <a:rPr lang="en-US" sz="1200" dirty="0">
                <a:solidFill>
                  <a:srgbClr val="333333"/>
                </a:solidFill>
                <a:latin typeface="Courier New" pitchFamily="34" charset="0"/>
                <a:ea typeface="Courier New" pitchFamily="34" charset="-122"/>
                <a:cs typeface="Courier New" pitchFamily="34" charset="-120"/>
              </a:rPr>
              <a:t>17</a:t>
            </a:r>
            <a:endParaRPr lang="en-US" sz="1200" dirty="0"/>
          </a:p>
        </p:txBody>
      </p:sp>
      <p:sp>
        <p:nvSpPr>
          <p:cNvPr id="10" name="Shape 8"/>
          <p:cNvSpPr/>
          <p:nvPr/>
        </p:nvSpPr>
        <p:spPr>
          <a:xfrm>
            <a:off x="457200" y="4526280"/>
            <a:ext cx="8046720" cy="27432"/>
          </a:xfrm>
          <a:prstGeom prst="rect">
            <a:avLst/>
          </a:prstGeom>
          <a:solidFill>
            <a:srgbClr val="999999"/>
          </a:solidFill>
          <a:ln/>
        </p:spPr>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Shape 0"/>
          <p:cNvSpPr/>
          <p:nvPr/>
        </p:nvSpPr>
        <p:spPr>
          <a:xfrm>
            <a:off x="34699" y="492892"/>
            <a:ext cx="182880" cy="182880"/>
          </a:xfrm>
          <a:prstGeom prst="triangle">
            <a:avLst/>
          </a:prstGeom>
          <a:noFill/>
          <a:ln w="1270">
            <a:solidFill>
              <a:srgbClr val="28E240"/>
            </a:solidFill>
            <a:prstDash val="solid"/>
          </a:ln>
        </p:spPr>
      </p:sp>
      <p:sp>
        <p:nvSpPr>
          <p:cNvPr id="3" name="Shape 1"/>
          <p:cNvSpPr/>
          <p:nvPr/>
        </p:nvSpPr>
        <p:spPr>
          <a:xfrm>
            <a:off x="7417323" y="3958026"/>
            <a:ext cx="182880" cy="182880"/>
          </a:xfrm>
          <a:prstGeom prst="cube">
            <a:avLst/>
          </a:prstGeom>
          <a:noFill/>
          <a:ln w="1270">
            <a:solidFill>
              <a:srgbClr val="563C34"/>
            </a:solidFill>
            <a:prstDash val="solid"/>
          </a:ln>
        </p:spPr>
      </p:sp>
      <p:sp>
        <p:nvSpPr>
          <p:cNvPr id="4" name="Shape 2"/>
          <p:cNvSpPr/>
          <p:nvPr/>
        </p:nvSpPr>
        <p:spPr>
          <a:xfrm>
            <a:off x="5290622" y="2408010"/>
            <a:ext cx="182880" cy="182880"/>
          </a:xfrm>
          <a:prstGeom prst="triangle">
            <a:avLst/>
          </a:prstGeom>
          <a:noFill/>
          <a:ln w="1270">
            <a:solidFill>
              <a:srgbClr val="1AD0B0"/>
            </a:solidFill>
            <a:prstDash val="solid"/>
          </a:ln>
        </p:spPr>
      </p:sp>
      <p:sp>
        <p:nvSpPr>
          <p:cNvPr id="5" name="Shape 3"/>
          <p:cNvSpPr/>
          <p:nvPr/>
        </p:nvSpPr>
        <p:spPr>
          <a:xfrm>
            <a:off x="6698987" y="4063317"/>
            <a:ext cx="182880" cy="182880"/>
          </a:xfrm>
          <a:prstGeom prst="cube">
            <a:avLst/>
          </a:prstGeom>
          <a:noFill/>
          <a:ln w="1270">
            <a:solidFill>
              <a:srgbClr val="E81844"/>
            </a:solidFill>
            <a:prstDash val="solid"/>
          </a:ln>
        </p:spPr>
      </p:sp>
      <p:sp>
        <p:nvSpPr>
          <p:cNvPr id="6" name="Shape 4"/>
          <p:cNvSpPr/>
          <p:nvPr/>
        </p:nvSpPr>
        <p:spPr>
          <a:xfrm>
            <a:off x="5554191" y="3950435"/>
            <a:ext cx="182880" cy="182880"/>
          </a:xfrm>
          <a:prstGeom prst="triangle">
            <a:avLst/>
          </a:prstGeom>
          <a:noFill/>
          <a:ln w="1270">
            <a:solidFill>
              <a:srgbClr val="EF09F8"/>
            </a:solidFill>
            <a:prstDash val="solid"/>
          </a:ln>
        </p:spPr>
      </p:sp>
      <p:sp>
        <p:nvSpPr>
          <p:cNvPr id="7" name="Text 5"/>
          <p:cNvSpPr/>
          <p:nvPr/>
        </p:nvSpPr>
        <p:spPr>
          <a:xfrm>
            <a:off x="457200" y="457200"/>
            <a:ext cx="8229600" cy="914400"/>
          </a:xfrm>
          <a:prstGeom prst="rect">
            <a:avLst/>
          </a:prstGeom>
          <a:noFill/>
          <a:ln/>
        </p:spPr>
        <p:txBody>
          <a:bodyPr wrap="square" rtlCol="0" anchor="ctr"/>
          <a:lstStyle/>
          <a:p>
            <a:pPr algn="ctr" indent="0" marL="0">
              <a:buNone/>
            </a:pPr>
            <a:r>
              <a:rPr lang="en-US" sz="3000" b="1" dirty="0">
                <a:solidFill>
                  <a:srgbClr val="DC143C"/>
                </a:solidFill>
                <a:latin typeface="Montserrat" pitchFamily="34" charset="0"/>
                <a:ea typeface="Montserrat" pitchFamily="34" charset="-122"/>
                <a:cs typeface="Montserrat" pitchFamily="34" charset="-120"/>
              </a:rPr>
              <a:t>Using Social Media Effectively: Be Authentic</a:t>
            </a:r>
            <a:endParaRPr lang="en-US" sz="3000" dirty="0"/>
          </a:p>
        </p:txBody>
      </p:sp>
      <p:sp>
        <p:nvSpPr>
          <p:cNvPr id="8" name="Text 6"/>
          <p:cNvSpPr/>
          <p:nvPr/>
        </p:nvSpPr>
        <p:spPr>
          <a:xfrm>
            <a:off x="457200" y="1645920"/>
            <a:ext cx="8229600" cy="3086100"/>
          </a:xfrm>
          <a:prstGeom prst="rect">
            <a:avLst/>
          </a:prstGeom>
          <a:noFill/>
          <a:ln/>
        </p:spPr>
        <p:txBody>
          <a:bodyPr wrap="square" rtlCol="0" anchor="ctr">
            <a:normAutofit/>
          </a:bodyPr>
          <a:lstStyle/>
          <a:p>
            <a:pPr algn="l" indent="0" marL="0">
              <a:lnSpc>
                <a:spcPts val="1600"/>
              </a:lnSpc>
              <a:buNone/>
            </a:pPr>
            <a:r>
              <a:rPr lang="en-US" sz="1400" dirty="0">
                <a:solidFill>
                  <a:srgbClr val="444444"/>
                </a:solidFill>
                <a:latin typeface="Poppins" pitchFamily="34" charset="0"/>
                <a:ea typeface="Poppins" pitchFamily="34" charset="-122"/>
                <a:cs typeface="Poppins" pitchFamily="34" charset="-120"/>
              </a:rPr>
              <a:t>Be yourself!</a:t>
            </a:r>
            <a:pPr algn="l" indent="0" marL="0">
              <a:lnSpc>
                <a:spcPts val="1600"/>
              </a:lnSpc>
              <a:buNone/>
            </a:pPr>
            <a:r>
              <a:rPr lang="en-US" sz="1400" dirty="0">
                <a:solidFill>
                  <a:srgbClr val="444444"/>
                </a:solidFill>
                <a:latin typeface="Poppins" pitchFamily="34" charset="0"/>
                <a:ea typeface="Poppins" pitchFamily="34" charset="-122"/>
                <a:cs typeface="Poppins" pitchFamily="34" charset="-120"/>
              </a:rPr>
              <a:t>
</a:t>
            </a:r>
            <a:pPr algn="l" indent="0" marL="0">
              <a:lnSpc>
                <a:spcPts val="1600"/>
              </a:lnSpc>
              <a:buNone/>
            </a:pPr>
            <a:r>
              <a:rPr lang="en-US" sz="1400" dirty="0">
                <a:solidFill>
                  <a:srgbClr val="444444"/>
                </a:solidFill>
                <a:latin typeface="Poppins" pitchFamily="34" charset="0"/>
                <a:ea typeface="Poppins" pitchFamily="34" charset="-122"/>
                <a:cs typeface="Poppins" pitchFamily="34" charset="-120"/>
              </a:rPr>
              <a:t>
</a:t>
            </a:r>
            <a:pPr algn="l" indent="0" marL="0">
              <a:lnSpc>
                <a:spcPts val="1600"/>
              </a:lnSpc>
              <a:buNone/>
            </a:pPr>
            <a:r>
              <a:rPr lang="en-US" sz="1400" dirty="0">
                <a:solidFill>
                  <a:srgbClr val="444444"/>
                </a:solidFill>
                <a:latin typeface="Poppins" pitchFamily="34" charset="0"/>
                <a:ea typeface="Poppins" pitchFamily="34" charset="-122"/>
                <a:cs typeface="Poppins" pitchFamily="34" charset="-120"/>
              </a:rPr>
              <a:t>Share your own thoughts and perspectives.</a:t>
            </a:r>
            <a:pPr algn="l" indent="0" marL="0">
              <a:lnSpc>
                <a:spcPts val="1600"/>
              </a:lnSpc>
              <a:buNone/>
            </a:pPr>
            <a:r>
              <a:rPr lang="en-US" sz="1400" dirty="0">
                <a:solidFill>
                  <a:srgbClr val="444444"/>
                </a:solidFill>
                <a:latin typeface="Poppins" pitchFamily="34" charset="0"/>
                <a:ea typeface="Poppins" pitchFamily="34" charset="-122"/>
                <a:cs typeface="Poppins" pitchFamily="34" charset="-120"/>
              </a:rPr>
              <a:t>
</a:t>
            </a:r>
            <a:pPr algn="l" indent="0" marL="0">
              <a:lnSpc>
                <a:spcPts val="1600"/>
              </a:lnSpc>
              <a:buNone/>
            </a:pPr>
            <a:r>
              <a:rPr lang="en-US" sz="1400" dirty="0">
                <a:solidFill>
                  <a:srgbClr val="444444"/>
                </a:solidFill>
                <a:latin typeface="Poppins" pitchFamily="34" charset="0"/>
                <a:ea typeface="Poppins" pitchFamily="34" charset="-122"/>
                <a:cs typeface="Poppins" pitchFamily="34" charset="-120"/>
              </a:rPr>
              <a:t>Don't try to be someone you're not.</a:t>
            </a:r>
            <a:pPr algn="l" indent="0" marL="0">
              <a:lnSpc>
                <a:spcPts val="1600"/>
              </a:lnSpc>
              <a:buNone/>
            </a:pPr>
            <a:r>
              <a:rPr lang="en-US" sz="1400" dirty="0">
                <a:solidFill>
                  <a:srgbClr val="444444"/>
                </a:solidFill>
                <a:latin typeface="Poppins" pitchFamily="34" charset="0"/>
                <a:ea typeface="Poppins" pitchFamily="34" charset="-122"/>
                <a:cs typeface="Poppins" pitchFamily="34" charset="-120"/>
              </a:rPr>
              <a:t>
</a:t>
            </a:r>
            <a:pPr algn="l" indent="0" marL="0">
              <a:lnSpc>
                <a:spcPts val="1600"/>
              </a:lnSpc>
              <a:buNone/>
            </a:pPr>
            <a:r>
              <a:rPr lang="en-US" sz="1400" dirty="0">
                <a:solidFill>
                  <a:srgbClr val="444444"/>
                </a:solidFill>
                <a:latin typeface="Poppins" pitchFamily="34" charset="0"/>
                <a:ea typeface="Poppins" pitchFamily="34" charset="-122"/>
                <a:cs typeface="Poppins" pitchFamily="34" charset="-120"/>
              </a:rPr>
              <a:t>Focus on building genuine connections.</a:t>
            </a:r>
            <a:pPr algn="l" indent="0" marL="0">
              <a:lnSpc>
                <a:spcPts val="1600"/>
              </a:lnSpc>
              <a:buNone/>
            </a:pPr>
            <a:r>
              <a:rPr lang="en-US" sz="1400" dirty="0">
                <a:solidFill>
                  <a:srgbClr val="444444"/>
                </a:solidFill>
                <a:latin typeface="Poppins" pitchFamily="34" charset="0"/>
                <a:ea typeface="Poppins" pitchFamily="34" charset="-122"/>
                <a:cs typeface="Poppins" pitchFamily="34" charset="-120"/>
              </a:rPr>
              <a:t>
</a:t>
            </a:r>
            <a:pPr algn="l" indent="0" marL="0">
              <a:lnSpc>
                <a:spcPts val="1600"/>
              </a:lnSpc>
              <a:buNone/>
            </a:pPr>
            <a:r>
              <a:rPr lang="en-US" sz="1400" dirty="0">
                <a:solidFill>
                  <a:srgbClr val="444444"/>
                </a:solidFill>
                <a:latin typeface="Poppins" pitchFamily="34" charset="0"/>
                <a:ea typeface="Poppins" pitchFamily="34" charset="-122"/>
                <a:cs typeface="Poppins" pitchFamily="34" charset="-120"/>
              </a:rPr>
              <a:t>
</a:t>
            </a:r>
            <a:endParaRPr lang="en-US" sz="1400" dirty="0"/>
          </a:p>
        </p:txBody>
      </p:sp>
      <p:sp>
        <p:nvSpPr>
          <p:cNvPr id="9" name="Text 7"/>
          <p:cNvSpPr/>
          <p:nvPr/>
        </p:nvSpPr>
        <p:spPr>
          <a:xfrm>
            <a:off x="8229600" y="4783455"/>
            <a:ext cx="6858000" cy="0"/>
          </a:xfrm>
          <a:prstGeom prst="rect">
            <a:avLst/>
          </a:prstGeom>
          <a:noFill/>
          <a:ln/>
        </p:spPr>
        <p:txBody>
          <a:bodyPr wrap="square" rtlCol="0" anchor="ctr"/>
          <a:lstStyle/>
          <a:p>
            <a:pPr indent="0" marL="0">
              <a:buNone/>
            </a:pPr>
            <a:r>
              <a:rPr lang="en-US" sz="1200" dirty="0">
                <a:solidFill>
                  <a:srgbClr val="333333"/>
                </a:solidFill>
                <a:latin typeface="Courier New" pitchFamily="34" charset="0"/>
                <a:ea typeface="Courier New" pitchFamily="34" charset="-122"/>
                <a:cs typeface="Courier New" pitchFamily="34" charset="-120"/>
              </a:rPr>
              <a:t>18</a:t>
            </a:r>
            <a:endParaRPr lang="en-US" sz="1200" dirty="0"/>
          </a:p>
        </p:txBody>
      </p:sp>
      <p:sp>
        <p:nvSpPr>
          <p:cNvPr id="10" name="Shape 8"/>
          <p:cNvSpPr/>
          <p:nvPr/>
        </p:nvSpPr>
        <p:spPr>
          <a:xfrm>
            <a:off x="457200" y="4526280"/>
            <a:ext cx="8046720" cy="27432"/>
          </a:xfrm>
          <a:prstGeom prst="rect">
            <a:avLst/>
          </a:prstGeom>
          <a:solidFill>
            <a:srgbClr val="999999"/>
          </a:solidFill>
          <a:ln/>
        </p:spPr>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Shape 0"/>
          <p:cNvSpPr/>
          <p:nvPr/>
        </p:nvSpPr>
        <p:spPr>
          <a:xfrm>
            <a:off x="7073723" y="3642942"/>
            <a:ext cx="182880" cy="182880"/>
          </a:xfrm>
          <a:prstGeom prst="rect">
            <a:avLst/>
          </a:prstGeom>
          <a:noFill/>
          <a:ln w="1270">
            <a:solidFill>
              <a:srgbClr val="9DEB4C"/>
            </a:solidFill>
            <a:prstDash val="solid"/>
          </a:ln>
        </p:spPr>
      </p:sp>
      <p:sp>
        <p:nvSpPr>
          <p:cNvPr id="3" name="Shape 1"/>
          <p:cNvSpPr/>
          <p:nvPr/>
        </p:nvSpPr>
        <p:spPr>
          <a:xfrm>
            <a:off x="6318413" y="3306481"/>
            <a:ext cx="182880" cy="182880"/>
          </a:xfrm>
          <a:prstGeom prst="cube">
            <a:avLst/>
          </a:prstGeom>
          <a:noFill/>
          <a:ln w="1270">
            <a:solidFill>
              <a:srgbClr val="8A0D51"/>
            </a:solidFill>
            <a:prstDash val="solid"/>
          </a:ln>
        </p:spPr>
      </p:sp>
      <p:sp>
        <p:nvSpPr>
          <p:cNvPr id="4" name="Shape 2"/>
          <p:cNvSpPr/>
          <p:nvPr/>
        </p:nvSpPr>
        <p:spPr>
          <a:xfrm>
            <a:off x="4511051" y="43525"/>
            <a:ext cx="182880" cy="182880"/>
          </a:xfrm>
          <a:prstGeom prst="cube">
            <a:avLst/>
          </a:prstGeom>
          <a:noFill/>
          <a:ln w="1270">
            <a:solidFill>
              <a:srgbClr val="6E0AEF"/>
            </a:solidFill>
            <a:prstDash val="solid"/>
          </a:ln>
        </p:spPr>
      </p:sp>
      <p:sp>
        <p:nvSpPr>
          <p:cNvPr id="5" name="Shape 3"/>
          <p:cNvSpPr/>
          <p:nvPr/>
        </p:nvSpPr>
        <p:spPr>
          <a:xfrm>
            <a:off x="3310280" y="85927"/>
            <a:ext cx="182880" cy="182880"/>
          </a:xfrm>
          <a:prstGeom prst="rect">
            <a:avLst/>
          </a:prstGeom>
          <a:noFill/>
          <a:ln w="1270">
            <a:solidFill>
              <a:srgbClr val="F588E0"/>
            </a:solidFill>
            <a:prstDash val="solid"/>
          </a:ln>
        </p:spPr>
      </p:sp>
      <p:sp>
        <p:nvSpPr>
          <p:cNvPr id="6" name="Shape 4"/>
          <p:cNvSpPr/>
          <p:nvPr/>
        </p:nvSpPr>
        <p:spPr>
          <a:xfrm>
            <a:off x="6851211" y="3502823"/>
            <a:ext cx="182880" cy="182880"/>
          </a:xfrm>
          <a:prstGeom prst="rect">
            <a:avLst/>
          </a:prstGeom>
          <a:noFill/>
          <a:ln w="1270">
            <a:solidFill>
              <a:srgbClr val="511308"/>
            </a:solidFill>
            <a:prstDash val="solid"/>
          </a:ln>
        </p:spPr>
      </p:sp>
      <p:sp>
        <p:nvSpPr>
          <p:cNvPr id="7" name="Text 5"/>
          <p:cNvSpPr/>
          <p:nvPr/>
        </p:nvSpPr>
        <p:spPr>
          <a:xfrm>
            <a:off x="457200" y="457200"/>
            <a:ext cx="8229600" cy="914400"/>
          </a:xfrm>
          <a:prstGeom prst="rect">
            <a:avLst/>
          </a:prstGeom>
          <a:noFill/>
          <a:ln/>
        </p:spPr>
        <p:txBody>
          <a:bodyPr wrap="square" rtlCol="0" anchor="ctr"/>
          <a:lstStyle/>
          <a:p>
            <a:pPr algn="ctr" indent="0" marL="0">
              <a:buNone/>
            </a:pPr>
            <a:r>
              <a:rPr lang="en-US" sz="3000" b="1" dirty="0">
                <a:solidFill>
                  <a:srgbClr val="DC143C"/>
                </a:solidFill>
                <a:latin typeface="Montserrat" pitchFamily="34" charset="0"/>
                <a:ea typeface="Montserrat" pitchFamily="34" charset="-122"/>
                <a:cs typeface="Montserrat" pitchFamily="34" charset="-120"/>
              </a:rPr>
              <a:t>Using Social Media Effectively: Engage With Others</a:t>
            </a:r>
            <a:endParaRPr lang="en-US" sz="3000" dirty="0"/>
          </a:p>
        </p:txBody>
      </p:sp>
      <p:sp>
        <p:nvSpPr>
          <p:cNvPr id="8" name="Text 6"/>
          <p:cNvSpPr/>
          <p:nvPr/>
        </p:nvSpPr>
        <p:spPr>
          <a:xfrm>
            <a:off x="457200" y="1645920"/>
            <a:ext cx="8229600" cy="3086100"/>
          </a:xfrm>
          <a:prstGeom prst="rect">
            <a:avLst/>
          </a:prstGeom>
          <a:noFill/>
          <a:ln/>
        </p:spPr>
        <p:txBody>
          <a:bodyPr wrap="square" rtlCol="0" anchor="ctr">
            <a:normAutofit/>
          </a:bodyPr>
          <a:lstStyle/>
          <a:p>
            <a:pPr algn="l" indent="0" marL="0">
              <a:lnSpc>
                <a:spcPts val="1600"/>
              </a:lnSpc>
              <a:buNone/>
            </a:pPr>
            <a:r>
              <a:rPr lang="en-US" sz="1400" dirty="0">
                <a:solidFill>
                  <a:srgbClr val="FFFFFF"/>
                </a:solidFill>
                <a:latin typeface="Poppins" pitchFamily="34" charset="0"/>
                <a:ea typeface="Poppins" pitchFamily="34" charset="-122"/>
                <a:cs typeface="Poppins" pitchFamily="34" charset="-120"/>
              </a:rPr>
              <a:t>Social media is a two-way street.</a:t>
            </a:r>
            <a:pPr algn="l" indent="0" marL="0">
              <a:lnSpc>
                <a:spcPts val="1600"/>
              </a:lnSpc>
              <a:buNone/>
            </a:pPr>
            <a:r>
              <a:rPr lang="en-US" sz="1400" dirty="0">
                <a:solidFill>
                  <a:srgbClr val="FFFFFF"/>
                </a:solidFill>
                <a:latin typeface="Poppins" pitchFamily="34" charset="0"/>
                <a:ea typeface="Poppins" pitchFamily="34" charset="-122"/>
                <a:cs typeface="Poppins" pitchFamily="34" charset="-120"/>
              </a:rPr>
              <a:t>
</a:t>
            </a:r>
            <a:pPr algn="l" indent="0" marL="0">
              <a:lnSpc>
                <a:spcPts val="1600"/>
              </a:lnSpc>
              <a:buNone/>
            </a:pPr>
            <a:r>
              <a:rPr lang="en-US" sz="1400" dirty="0">
                <a:solidFill>
                  <a:srgbClr val="FFFFFF"/>
                </a:solidFill>
                <a:latin typeface="Poppins" pitchFamily="34" charset="0"/>
                <a:ea typeface="Poppins" pitchFamily="34" charset="-122"/>
                <a:cs typeface="Poppins" pitchFamily="34" charset="-120"/>
              </a:rPr>
              <a:t>
</a:t>
            </a:r>
            <a:pPr algn="l" indent="0" marL="0">
              <a:lnSpc>
                <a:spcPts val="1600"/>
              </a:lnSpc>
              <a:buNone/>
            </a:pPr>
            <a:r>
              <a:rPr lang="en-US" sz="1400" dirty="0">
                <a:solidFill>
                  <a:srgbClr val="FFFFFF"/>
                </a:solidFill>
                <a:latin typeface="Poppins" pitchFamily="34" charset="0"/>
                <a:ea typeface="Poppins" pitchFamily="34" charset="-122"/>
                <a:cs typeface="Poppins" pitchFamily="34" charset="-120"/>
              </a:rPr>
              <a:t>Comment on other people's posts.</a:t>
            </a:r>
            <a:pPr algn="l" indent="0" marL="0">
              <a:lnSpc>
                <a:spcPts val="1600"/>
              </a:lnSpc>
              <a:buNone/>
            </a:pPr>
            <a:r>
              <a:rPr lang="en-US" sz="1400" dirty="0">
                <a:solidFill>
                  <a:srgbClr val="FFFFFF"/>
                </a:solidFill>
                <a:latin typeface="Poppins" pitchFamily="34" charset="0"/>
                <a:ea typeface="Poppins" pitchFamily="34" charset="-122"/>
                <a:cs typeface="Poppins" pitchFamily="34" charset="-120"/>
              </a:rPr>
              <a:t>
</a:t>
            </a:r>
            <a:pPr algn="l" indent="0" marL="0">
              <a:lnSpc>
                <a:spcPts val="1600"/>
              </a:lnSpc>
              <a:buNone/>
            </a:pPr>
            <a:r>
              <a:rPr lang="en-US" sz="1400" dirty="0">
                <a:solidFill>
                  <a:srgbClr val="FFFFFF"/>
                </a:solidFill>
                <a:latin typeface="Poppins" pitchFamily="34" charset="0"/>
                <a:ea typeface="Poppins" pitchFamily="34" charset="-122"/>
                <a:cs typeface="Poppins" pitchFamily="34" charset="-120"/>
              </a:rPr>
              <a:t>Share content that you find interesting.</a:t>
            </a:r>
            <a:pPr algn="l" indent="0" marL="0">
              <a:lnSpc>
                <a:spcPts val="1600"/>
              </a:lnSpc>
              <a:buNone/>
            </a:pPr>
            <a:r>
              <a:rPr lang="en-US" sz="1400" dirty="0">
                <a:solidFill>
                  <a:srgbClr val="FFFFFF"/>
                </a:solidFill>
                <a:latin typeface="Poppins" pitchFamily="34" charset="0"/>
                <a:ea typeface="Poppins" pitchFamily="34" charset="-122"/>
                <a:cs typeface="Poppins" pitchFamily="34" charset="-120"/>
              </a:rPr>
              <a:t>
</a:t>
            </a:r>
            <a:pPr algn="l" indent="0" marL="0">
              <a:lnSpc>
                <a:spcPts val="1600"/>
              </a:lnSpc>
              <a:buNone/>
            </a:pPr>
            <a:r>
              <a:rPr lang="en-US" sz="1400" dirty="0">
                <a:solidFill>
                  <a:srgbClr val="FFFFFF"/>
                </a:solidFill>
                <a:latin typeface="Poppins" pitchFamily="34" charset="0"/>
                <a:ea typeface="Poppins" pitchFamily="34" charset="-122"/>
                <a:cs typeface="Poppins" pitchFamily="34" charset="-120"/>
              </a:rPr>
              <a:t>Participate in discussions.</a:t>
            </a:r>
            <a:pPr algn="l" indent="0" marL="0">
              <a:lnSpc>
                <a:spcPts val="1600"/>
              </a:lnSpc>
              <a:buNone/>
            </a:pPr>
            <a:r>
              <a:rPr lang="en-US" sz="1400" dirty="0">
                <a:solidFill>
                  <a:srgbClr val="FFFFFF"/>
                </a:solidFill>
                <a:latin typeface="Poppins" pitchFamily="34" charset="0"/>
                <a:ea typeface="Poppins" pitchFamily="34" charset="-122"/>
                <a:cs typeface="Poppins" pitchFamily="34" charset="-120"/>
              </a:rPr>
              <a:t>
</a:t>
            </a:r>
            <a:pPr algn="l" indent="0" marL="0">
              <a:lnSpc>
                <a:spcPts val="1600"/>
              </a:lnSpc>
              <a:buNone/>
            </a:pPr>
            <a:r>
              <a:rPr lang="en-US" sz="1400" dirty="0">
                <a:solidFill>
                  <a:srgbClr val="FFFFFF"/>
                </a:solidFill>
                <a:latin typeface="Poppins" pitchFamily="34" charset="0"/>
                <a:ea typeface="Poppins" pitchFamily="34" charset="-122"/>
                <a:cs typeface="Poppins" pitchFamily="34" charset="-120"/>
              </a:rPr>
              <a:t>
</a:t>
            </a:r>
            <a:endParaRPr lang="en-US" sz="1400" dirty="0"/>
          </a:p>
        </p:txBody>
      </p:sp>
      <p:sp>
        <p:nvSpPr>
          <p:cNvPr id="9" name="Text 7"/>
          <p:cNvSpPr/>
          <p:nvPr/>
        </p:nvSpPr>
        <p:spPr>
          <a:xfrm>
            <a:off x="8229600" y="4783455"/>
            <a:ext cx="6858000" cy="0"/>
          </a:xfrm>
          <a:prstGeom prst="rect">
            <a:avLst/>
          </a:prstGeom>
          <a:noFill/>
          <a:ln/>
        </p:spPr>
        <p:txBody>
          <a:bodyPr wrap="square" rtlCol="0" anchor="ctr"/>
          <a:lstStyle/>
          <a:p>
            <a:pPr indent="0" marL="0">
              <a:buNone/>
            </a:pPr>
            <a:r>
              <a:rPr lang="en-US" sz="1200" dirty="0">
                <a:solidFill>
                  <a:srgbClr val="AAAAAA"/>
                </a:solidFill>
                <a:latin typeface="Courier New" pitchFamily="34" charset="0"/>
                <a:ea typeface="Courier New" pitchFamily="34" charset="-122"/>
                <a:cs typeface="Courier New" pitchFamily="34" charset="-120"/>
              </a:rPr>
              <a:t>19</a:t>
            </a:r>
            <a:endParaRPr lang="en-US" sz="1200" dirty="0"/>
          </a:p>
        </p:txBody>
      </p:sp>
      <p:sp>
        <p:nvSpPr>
          <p:cNvPr id="10" name="Shape 8"/>
          <p:cNvSpPr/>
          <p:nvPr/>
        </p:nvSpPr>
        <p:spPr>
          <a:xfrm>
            <a:off x="457200" y="4526280"/>
            <a:ext cx="8046720" cy="27432"/>
          </a:xfrm>
          <a:prstGeom prst="rect">
            <a:avLst/>
          </a:prstGeom>
          <a:solidFill>
            <a:srgbClr val="AAAAAA"/>
          </a:solidFill>
          <a:ln/>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Shape 0"/>
          <p:cNvSpPr/>
          <p:nvPr/>
        </p:nvSpPr>
        <p:spPr>
          <a:xfrm>
            <a:off x="6700342" y="2901659"/>
            <a:ext cx="182880" cy="182880"/>
          </a:xfrm>
          <a:prstGeom prst="triangle">
            <a:avLst/>
          </a:prstGeom>
          <a:noFill/>
          <a:ln w="1270">
            <a:solidFill>
              <a:srgbClr val="824EF1"/>
            </a:solidFill>
            <a:prstDash val="solid"/>
          </a:ln>
        </p:spPr>
      </p:sp>
      <p:sp>
        <p:nvSpPr>
          <p:cNvPr id="3" name="Shape 1"/>
          <p:cNvSpPr/>
          <p:nvPr/>
        </p:nvSpPr>
        <p:spPr>
          <a:xfrm>
            <a:off x="714041" y="2553623"/>
            <a:ext cx="182880" cy="182880"/>
          </a:xfrm>
          <a:prstGeom prst="triangle">
            <a:avLst/>
          </a:prstGeom>
          <a:noFill/>
          <a:ln w="1270">
            <a:solidFill>
              <a:srgbClr val="4B3DED"/>
            </a:solidFill>
            <a:prstDash val="solid"/>
          </a:ln>
        </p:spPr>
      </p:sp>
      <p:sp>
        <p:nvSpPr>
          <p:cNvPr id="4" name="Shape 2"/>
          <p:cNvSpPr/>
          <p:nvPr/>
        </p:nvSpPr>
        <p:spPr>
          <a:xfrm>
            <a:off x="7732978" y="3442483"/>
            <a:ext cx="182880" cy="182880"/>
          </a:xfrm>
          <a:prstGeom prst="rect">
            <a:avLst/>
          </a:prstGeom>
          <a:noFill/>
          <a:ln w="1270">
            <a:solidFill>
              <a:srgbClr val="DB1FEC"/>
            </a:solidFill>
            <a:prstDash val="solid"/>
          </a:ln>
        </p:spPr>
      </p:sp>
      <p:sp>
        <p:nvSpPr>
          <p:cNvPr id="5" name="Shape 3"/>
          <p:cNvSpPr/>
          <p:nvPr/>
        </p:nvSpPr>
        <p:spPr>
          <a:xfrm>
            <a:off x="5732037" y="2744752"/>
            <a:ext cx="182880" cy="182880"/>
          </a:xfrm>
          <a:prstGeom prst="rect">
            <a:avLst/>
          </a:prstGeom>
          <a:noFill/>
          <a:ln w="1270">
            <a:solidFill>
              <a:srgbClr val="E800EA"/>
            </a:solidFill>
            <a:prstDash val="solid"/>
          </a:ln>
        </p:spPr>
      </p:sp>
      <p:sp>
        <p:nvSpPr>
          <p:cNvPr id="6" name="Shape 4"/>
          <p:cNvSpPr/>
          <p:nvPr/>
        </p:nvSpPr>
        <p:spPr>
          <a:xfrm>
            <a:off x="1650572" y="318151"/>
            <a:ext cx="182880" cy="182880"/>
          </a:xfrm>
          <a:prstGeom prst="triangle">
            <a:avLst/>
          </a:prstGeom>
          <a:noFill/>
          <a:ln w="1270">
            <a:solidFill>
              <a:srgbClr val="60740A"/>
            </a:solidFill>
            <a:prstDash val="solid"/>
          </a:ln>
        </p:spPr>
      </p:sp>
      <p:sp>
        <p:nvSpPr>
          <p:cNvPr id="7" name="Text 5"/>
          <p:cNvSpPr/>
          <p:nvPr/>
        </p:nvSpPr>
        <p:spPr>
          <a:xfrm>
            <a:off x="457200" y="457200"/>
            <a:ext cx="8229600" cy="914400"/>
          </a:xfrm>
          <a:prstGeom prst="rect">
            <a:avLst/>
          </a:prstGeom>
          <a:noFill/>
          <a:ln/>
        </p:spPr>
        <p:txBody>
          <a:bodyPr wrap="square" rtlCol="0" anchor="ctr"/>
          <a:lstStyle/>
          <a:p>
            <a:pPr algn="ctr" indent="0" marL="0">
              <a:buNone/>
            </a:pPr>
            <a:r>
              <a:rPr lang="en-US" sz="3000" b="1" dirty="0">
                <a:solidFill>
                  <a:srgbClr val="DC143C"/>
                </a:solidFill>
                <a:latin typeface="Montserrat" pitchFamily="34" charset="0"/>
                <a:ea typeface="Montserrat" pitchFamily="34" charset="-122"/>
                <a:cs typeface="Montserrat" pitchFamily="34" charset="-120"/>
              </a:rPr>
              <a:t>What is Social Media?</a:t>
            </a:r>
            <a:endParaRPr lang="en-US" sz="3000" dirty="0"/>
          </a:p>
        </p:txBody>
      </p:sp>
      <p:sp>
        <p:nvSpPr>
          <p:cNvPr id="8" name="Text 6"/>
          <p:cNvSpPr/>
          <p:nvPr/>
        </p:nvSpPr>
        <p:spPr>
          <a:xfrm>
            <a:off x="457200" y="1645920"/>
            <a:ext cx="8229600" cy="3086100"/>
          </a:xfrm>
          <a:prstGeom prst="rect">
            <a:avLst/>
          </a:prstGeom>
          <a:noFill/>
          <a:ln/>
        </p:spPr>
        <p:txBody>
          <a:bodyPr wrap="square" rtlCol="0" anchor="ctr">
            <a:normAutofit/>
          </a:bodyPr>
          <a:lstStyle/>
          <a:p>
            <a:pPr algn="l" indent="0" marL="0">
              <a:lnSpc>
                <a:spcPts val="1600"/>
              </a:lnSpc>
              <a:buNone/>
            </a:pPr>
            <a:r>
              <a:rPr lang="en-US" sz="1400" dirty="0">
                <a:solidFill>
                  <a:srgbClr val="FFFFFF"/>
                </a:solidFill>
                <a:latin typeface="Poppins" pitchFamily="34" charset="0"/>
                <a:ea typeface="Poppins" pitchFamily="34" charset="-122"/>
                <a:cs typeface="Poppins" pitchFamily="34" charset="-120"/>
              </a:rPr>
              <a:t>Social media refers to websites and applications that enable users to:</a:t>
            </a:r>
            <a:pPr algn="l" indent="0" marL="0">
              <a:lnSpc>
                <a:spcPts val="1600"/>
              </a:lnSpc>
              <a:buNone/>
            </a:pPr>
            <a:r>
              <a:rPr lang="en-US" sz="1400" dirty="0">
                <a:solidFill>
                  <a:srgbClr val="FFFFFF"/>
                </a:solidFill>
                <a:latin typeface="Poppins" pitchFamily="34" charset="0"/>
                <a:ea typeface="Poppins" pitchFamily="34" charset="-122"/>
                <a:cs typeface="Poppins" pitchFamily="34" charset="-120"/>
              </a:rPr>
              <a:t>
</a:t>
            </a:r>
            <a:pPr algn="l" indent="0" marL="0">
              <a:lnSpc>
                <a:spcPts val="1600"/>
              </a:lnSpc>
              <a:buNone/>
            </a:pPr>
            <a:r>
              <a:rPr lang="en-US" sz="1400" dirty="0">
                <a:solidFill>
                  <a:srgbClr val="FFFFFF"/>
                </a:solidFill>
                <a:latin typeface="Poppins" pitchFamily="34" charset="0"/>
                <a:ea typeface="Poppins" pitchFamily="34" charset="-122"/>
                <a:cs typeface="Poppins" pitchFamily="34" charset="-120"/>
              </a:rPr>
              <a:t>
</a:t>
            </a:r>
            <a:pPr algn="l" indent="0" marL="0">
              <a:lnSpc>
                <a:spcPts val="1600"/>
              </a:lnSpc>
              <a:buNone/>
            </a:pPr>
            <a:r>
              <a:rPr lang="en-US" sz="1400" b="1" dirty="0">
                <a:solidFill>
                  <a:srgbClr val="FFFFFF"/>
                </a:solidFill>
                <a:latin typeface="Poppins" pitchFamily="34" charset="0"/>
                <a:ea typeface="Poppins" pitchFamily="34" charset="-122"/>
                <a:cs typeface="Poppins" pitchFamily="34" charset="-120"/>
              </a:rPr>
              <a:t>Create and share content:</a:t>
            </a:r>
            <a:pPr algn="l" indent="0" marL="0">
              <a:lnSpc>
                <a:spcPts val="1600"/>
              </a:lnSpc>
              <a:buNone/>
            </a:pPr>
            <a:r>
              <a:rPr lang="en-US" sz="1400" dirty="0">
                <a:solidFill>
                  <a:srgbClr val="FFFFFF"/>
                </a:solidFill>
                <a:latin typeface="Poppins" pitchFamily="34" charset="0"/>
                <a:ea typeface="Poppins" pitchFamily="34" charset="-122"/>
                <a:cs typeface="Poppins" pitchFamily="34" charset="-120"/>
              </a:rPr>
              <a:t> Text, photos, videos, etc.</a:t>
            </a:r>
            <a:pPr algn="l" indent="0" marL="0">
              <a:lnSpc>
                <a:spcPts val="1600"/>
              </a:lnSpc>
              <a:buNone/>
            </a:pPr>
            <a:r>
              <a:rPr lang="en-US" sz="1400" dirty="0">
                <a:solidFill>
                  <a:srgbClr val="FFFFFF"/>
                </a:solidFill>
                <a:latin typeface="Poppins" pitchFamily="34" charset="0"/>
                <a:ea typeface="Poppins" pitchFamily="34" charset="-122"/>
                <a:cs typeface="Poppins" pitchFamily="34" charset="-120"/>
              </a:rPr>
              <a:t>
</a:t>
            </a:r>
            <a:pPr algn="l" indent="0" marL="0">
              <a:lnSpc>
                <a:spcPts val="1600"/>
              </a:lnSpc>
              <a:buNone/>
            </a:pPr>
            <a:r>
              <a:rPr lang="en-US" sz="1400" b="1" dirty="0">
                <a:solidFill>
                  <a:srgbClr val="FFFFFF"/>
                </a:solidFill>
                <a:latin typeface="Poppins" pitchFamily="34" charset="0"/>
                <a:ea typeface="Poppins" pitchFamily="34" charset="-122"/>
                <a:cs typeface="Poppins" pitchFamily="34" charset="-120"/>
              </a:rPr>
              <a:t>Connect with others:</a:t>
            </a:r>
            <a:pPr algn="l" indent="0" marL="0">
              <a:lnSpc>
                <a:spcPts val="1600"/>
              </a:lnSpc>
              <a:buNone/>
            </a:pPr>
            <a:r>
              <a:rPr lang="en-US" sz="1400" dirty="0">
                <a:solidFill>
                  <a:srgbClr val="FFFFFF"/>
                </a:solidFill>
                <a:latin typeface="Poppins" pitchFamily="34" charset="0"/>
                <a:ea typeface="Poppins" pitchFamily="34" charset="-122"/>
                <a:cs typeface="Poppins" pitchFamily="34" charset="-120"/>
              </a:rPr>
              <a:t> Friends, family, colleagues, and strangers.</a:t>
            </a:r>
            <a:pPr algn="l" indent="0" marL="0">
              <a:lnSpc>
                <a:spcPts val="1600"/>
              </a:lnSpc>
              <a:buNone/>
            </a:pPr>
            <a:r>
              <a:rPr lang="en-US" sz="1400" dirty="0">
                <a:solidFill>
                  <a:srgbClr val="FFFFFF"/>
                </a:solidFill>
                <a:latin typeface="Poppins" pitchFamily="34" charset="0"/>
                <a:ea typeface="Poppins" pitchFamily="34" charset="-122"/>
                <a:cs typeface="Poppins" pitchFamily="34" charset="-120"/>
              </a:rPr>
              <a:t>
</a:t>
            </a:r>
            <a:pPr algn="l" indent="0" marL="0">
              <a:lnSpc>
                <a:spcPts val="1600"/>
              </a:lnSpc>
              <a:buNone/>
            </a:pPr>
            <a:r>
              <a:rPr lang="en-US" sz="1400" b="1" dirty="0">
                <a:solidFill>
                  <a:srgbClr val="FFFFFF"/>
                </a:solidFill>
                <a:latin typeface="Poppins" pitchFamily="34" charset="0"/>
                <a:ea typeface="Poppins" pitchFamily="34" charset="-122"/>
                <a:cs typeface="Poppins" pitchFamily="34" charset="-120"/>
              </a:rPr>
              <a:t>Engage in conversations:</a:t>
            </a:r>
            <a:pPr algn="l" indent="0" marL="0">
              <a:lnSpc>
                <a:spcPts val="1600"/>
              </a:lnSpc>
              <a:buNone/>
            </a:pPr>
            <a:r>
              <a:rPr lang="en-US" sz="1400" dirty="0">
                <a:solidFill>
                  <a:srgbClr val="FFFFFF"/>
                </a:solidFill>
                <a:latin typeface="Poppins" pitchFamily="34" charset="0"/>
                <a:ea typeface="Poppins" pitchFamily="34" charset="-122"/>
                <a:cs typeface="Poppins" pitchFamily="34" charset="-120"/>
              </a:rPr>
              <a:t> Commenting, liking, sharing.</a:t>
            </a:r>
            <a:pPr algn="l" indent="0" marL="0">
              <a:lnSpc>
                <a:spcPts val="1600"/>
              </a:lnSpc>
              <a:buNone/>
            </a:pPr>
            <a:r>
              <a:rPr lang="en-US" sz="1400" dirty="0">
                <a:solidFill>
                  <a:srgbClr val="FFFFFF"/>
                </a:solidFill>
                <a:latin typeface="Poppins" pitchFamily="34" charset="0"/>
                <a:ea typeface="Poppins" pitchFamily="34" charset="-122"/>
                <a:cs typeface="Poppins" pitchFamily="34" charset="-120"/>
              </a:rPr>
              <a:t>
</a:t>
            </a:r>
            <a:pPr algn="l" indent="0" marL="0">
              <a:lnSpc>
                <a:spcPts val="1600"/>
              </a:lnSpc>
              <a:buNone/>
            </a:pPr>
            <a:r>
              <a:rPr lang="en-US" sz="1400" b="1" dirty="0">
                <a:solidFill>
                  <a:srgbClr val="FFFFFF"/>
                </a:solidFill>
                <a:latin typeface="Poppins" pitchFamily="34" charset="0"/>
                <a:ea typeface="Poppins" pitchFamily="34" charset="-122"/>
                <a:cs typeface="Poppins" pitchFamily="34" charset="-120"/>
              </a:rPr>
              <a:t>Build communities:</a:t>
            </a:r>
            <a:pPr algn="l" indent="0" marL="0">
              <a:lnSpc>
                <a:spcPts val="1600"/>
              </a:lnSpc>
              <a:buNone/>
            </a:pPr>
            <a:r>
              <a:rPr lang="en-US" sz="1400" dirty="0">
                <a:solidFill>
                  <a:srgbClr val="FFFFFF"/>
                </a:solidFill>
                <a:latin typeface="Poppins" pitchFamily="34" charset="0"/>
                <a:ea typeface="Poppins" pitchFamily="34" charset="-122"/>
                <a:cs typeface="Poppins" pitchFamily="34" charset="-120"/>
              </a:rPr>
              <a:t>  Based on shared interests or goals.</a:t>
            </a:r>
            <a:pPr algn="l" indent="0" marL="0">
              <a:lnSpc>
                <a:spcPts val="1600"/>
              </a:lnSpc>
              <a:buNone/>
            </a:pPr>
            <a:r>
              <a:rPr lang="en-US" sz="1400" dirty="0">
                <a:solidFill>
                  <a:srgbClr val="FFFFFF"/>
                </a:solidFill>
                <a:latin typeface="Poppins" pitchFamily="34" charset="0"/>
                <a:ea typeface="Poppins" pitchFamily="34" charset="-122"/>
                <a:cs typeface="Poppins" pitchFamily="34" charset="-120"/>
              </a:rPr>
              <a:t>
</a:t>
            </a:r>
            <a:pPr algn="l" indent="0" marL="0">
              <a:lnSpc>
                <a:spcPts val="1600"/>
              </a:lnSpc>
              <a:buNone/>
            </a:pPr>
            <a:r>
              <a:rPr lang="en-US" sz="1400" dirty="0">
                <a:solidFill>
                  <a:srgbClr val="FFFFFF"/>
                </a:solidFill>
                <a:latin typeface="Poppins" pitchFamily="34" charset="0"/>
                <a:ea typeface="Poppins" pitchFamily="34" charset="-122"/>
                <a:cs typeface="Poppins" pitchFamily="34" charset="-120"/>
              </a:rPr>
              <a:t>
</a:t>
            </a:r>
            <a:endParaRPr lang="en-US" sz="1400" dirty="0"/>
          </a:p>
        </p:txBody>
      </p:sp>
      <p:sp>
        <p:nvSpPr>
          <p:cNvPr id="9" name="Text 7"/>
          <p:cNvSpPr/>
          <p:nvPr/>
        </p:nvSpPr>
        <p:spPr>
          <a:xfrm>
            <a:off x="8229600" y="4783455"/>
            <a:ext cx="6858000" cy="0"/>
          </a:xfrm>
          <a:prstGeom prst="rect">
            <a:avLst/>
          </a:prstGeom>
          <a:noFill/>
          <a:ln/>
        </p:spPr>
        <p:txBody>
          <a:bodyPr wrap="square" rtlCol="0" anchor="ctr"/>
          <a:lstStyle/>
          <a:p>
            <a:pPr indent="0" marL="0">
              <a:buNone/>
            </a:pPr>
            <a:r>
              <a:rPr lang="en-US" sz="1200" dirty="0">
                <a:solidFill>
                  <a:srgbClr val="AAAAAA"/>
                </a:solidFill>
                <a:latin typeface="Courier New" pitchFamily="34" charset="0"/>
                <a:ea typeface="Courier New" pitchFamily="34" charset="-122"/>
                <a:cs typeface="Courier New" pitchFamily="34" charset="-120"/>
              </a:rPr>
              <a:t>2</a:t>
            </a:r>
            <a:endParaRPr lang="en-US" sz="1200" dirty="0"/>
          </a:p>
        </p:txBody>
      </p:sp>
      <p:sp>
        <p:nvSpPr>
          <p:cNvPr id="10" name="Shape 8"/>
          <p:cNvSpPr/>
          <p:nvPr/>
        </p:nvSpPr>
        <p:spPr>
          <a:xfrm>
            <a:off x="457200" y="4526280"/>
            <a:ext cx="8046720" cy="27432"/>
          </a:xfrm>
          <a:prstGeom prst="rect">
            <a:avLst/>
          </a:prstGeom>
          <a:solidFill>
            <a:srgbClr val="AAAAAA"/>
          </a:solidFill>
          <a:ln/>
        </p:spPr>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Shape 0"/>
          <p:cNvSpPr/>
          <p:nvPr/>
        </p:nvSpPr>
        <p:spPr>
          <a:xfrm>
            <a:off x="8184842" y="4031062"/>
            <a:ext cx="182880" cy="182880"/>
          </a:xfrm>
          <a:prstGeom prst="sun">
            <a:avLst/>
          </a:prstGeom>
          <a:noFill/>
          <a:ln w="1270">
            <a:solidFill>
              <a:srgbClr val="68BF72"/>
            </a:solidFill>
            <a:prstDash val="solid"/>
          </a:ln>
        </p:spPr>
      </p:sp>
      <p:sp>
        <p:nvSpPr>
          <p:cNvPr id="3" name="Shape 1"/>
          <p:cNvSpPr/>
          <p:nvPr/>
        </p:nvSpPr>
        <p:spPr>
          <a:xfrm>
            <a:off x="153990" y="1781405"/>
            <a:ext cx="182880" cy="182880"/>
          </a:xfrm>
          <a:prstGeom prst="triangle">
            <a:avLst/>
          </a:prstGeom>
          <a:noFill/>
          <a:ln w="1270">
            <a:solidFill>
              <a:srgbClr val="EC3EF0"/>
            </a:solidFill>
            <a:prstDash val="solid"/>
          </a:ln>
        </p:spPr>
      </p:sp>
      <p:sp>
        <p:nvSpPr>
          <p:cNvPr id="4" name="Shape 2"/>
          <p:cNvSpPr/>
          <p:nvPr/>
        </p:nvSpPr>
        <p:spPr>
          <a:xfrm>
            <a:off x="7816352" y="143796"/>
            <a:ext cx="182880" cy="182880"/>
          </a:xfrm>
          <a:prstGeom prst="rect">
            <a:avLst/>
          </a:prstGeom>
          <a:noFill/>
          <a:ln w="1270">
            <a:solidFill>
              <a:srgbClr val="351174"/>
            </a:solidFill>
            <a:prstDash val="solid"/>
          </a:ln>
        </p:spPr>
      </p:sp>
      <p:sp>
        <p:nvSpPr>
          <p:cNvPr id="5" name="Shape 3"/>
          <p:cNvSpPr/>
          <p:nvPr/>
        </p:nvSpPr>
        <p:spPr>
          <a:xfrm>
            <a:off x="6379363" y="2538142"/>
            <a:ext cx="182880" cy="182880"/>
          </a:xfrm>
          <a:prstGeom prst="triangle">
            <a:avLst/>
          </a:prstGeom>
          <a:noFill/>
          <a:ln w="1270">
            <a:solidFill>
              <a:srgbClr val="FC2902"/>
            </a:solidFill>
            <a:prstDash val="solid"/>
          </a:ln>
        </p:spPr>
      </p:sp>
      <p:sp>
        <p:nvSpPr>
          <p:cNvPr id="6" name="Shape 4"/>
          <p:cNvSpPr/>
          <p:nvPr/>
        </p:nvSpPr>
        <p:spPr>
          <a:xfrm>
            <a:off x="4892390" y="2480524"/>
            <a:ext cx="182880" cy="182880"/>
          </a:xfrm>
          <a:prstGeom prst="cube">
            <a:avLst/>
          </a:prstGeom>
          <a:noFill/>
          <a:ln w="1270">
            <a:solidFill>
              <a:srgbClr val="E59311"/>
            </a:solidFill>
            <a:prstDash val="solid"/>
          </a:ln>
        </p:spPr>
      </p:sp>
      <p:sp>
        <p:nvSpPr>
          <p:cNvPr id="7" name="Text 5"/>
          <p:cNvSpPr/>
          <p:nvPr/>
        </p:nvSpPr>
        <p:spPr>
          <a:xfrm>
            <a:off x="457200" y="457200"/>
            <a:ext cx="8229600" cy="914400"/>
          </a:xfrm>
          <a:prstGeom prst="rect">
            <a:avLst/>
          </a:prstGeom>
          <a:noFill/>
          <a:ln/>
        </p:spPr>
        <p:txBody>
          <a:bodyPr wrap="square" rtlCol="0" anchor="ctr"/>
          <a:lstStyle/>
          <a:p>
            <a:pPr algn="ctr" indent="0" marL="0">
              <a:buNone/>
            </a:pPr>
            <a:r>
              <a:rPr lang="en-US" sz="3000" b="1" dirty="0">
                <a:solidFill>
                  <a:srgbClr val="DC143C"/>
                </a:solidFill>
                <a:latin typeface="Montserrat" pitchFamily="34" charset="0"/>
                <a:ea typeface="Montserrat" pitchFamily="34" charset="-122"/>
                <a:cs typeface="Montserrat" pitchFamily="34" charset="-120"/>
              </a:rPr>
              <a:t>Using Social Media Effectively: Be Consistent</a:t>
            </a:r>
            <a:endParaRPr lang="en-US" sz="3000" dirty="0"/>
          </a:p>
        </p:txBody>
      </p:sp>
      <p:sp>
        <p:nvSpPr>
          <p:cNvPr id="8" name="Text 6"/>
          <p:cNvSpPr/>
          <p:nvPr/>
        </p:nvSpPr>
        <p:spPr>
          <a:xfrm>
            <a:off x="457200" y="1645920"/>
            <a:ext cx="8229600" cy="3086100"/>
          </a:xfrm>
          <a:prstGeom prst="rect">
            <a:avLst/>
          </a:prstGeom>
          <a:noFill/>
          <a:ln/>
        </p:spPr>
        <p:txBody>
          <a:bodyPr wrap="square" rtlCol="0" anchor="ctr">
            <a:normAutofit/>
          </a:bodyPr>
          <a:lstStyle/>
          <a:p>
            <a:pPr algn="l" indent="0" marL="0">
              <a:lnSpc>
                <a:spcPts val="1600"/>
              </a:lnSpc>
              <a:buNone/>
            </a:pPr>
            <a:r>
              <a:rPr lang="en-US" sz="1400" dirty="0">
                <a:solidFill>
                  <a:srgbClr val="FFFFFF"/>
                </a:solidFill>
                <a:latin typeface="Poppins" pitchFamily="34" charset="0"/>
                <a:ea typeface="Poppins" pitchFamily="34" charset="-122"/>
                <a:cs typeface="Poppins" pitchFamily="34" charset="-120"/>
              </a:rPr>
              <a:t>Regularly post content to stay visible.</a:t>
            </a:r>
            <a:pPr algn="l" indent="0" marL="0">
              <a:lnSpc>
                <a:spcPts val="1600"/>
              </a:lnSpc>
              <a:buNone/>
            </a:pPr>
            <a:r>
              <a:rPr lang="en-US" sz="1400" dirty="0">
                <a:solidFill>
                  <a:srgbClr val="FFFFFF"/>
                </a:solidFill>
                <a:latin typeface="Poppins" pitchFamily="34" charset="0"/>
                <a:ea typeface="Poppins" pitchFamily="34" charset="-122"/>
                <a:cs typeface="Poppins" pitchFamily="34" charset="-120"/>
              </a:rPr>
              <a:t>
</a:t>
            </a:r>
            <a:pPr algn="l" indent="0" marL="0">
              <a:lnSpc>
                <a:spcPts val="1600"/>
              </a:lnSpc>
              <a:buNone/>
            </a:pPr>
            <a:r>
              <a:rPr lang="en-US" sz="1400" dirty="0">
                <a:solidFill>
                  <a:srgbClr val="FFFFFF"/>
                </a:solidFill>
                <a:latin typeface="Poppins" pitchFamily="34" charset="0"/>
                <a:ea typeface="Poppins" pitchFamily="34" charset="-122"/>
                <a:cs typeface="Poppins" pitchFamily="34" charset="-120"/>
              </a:rPr>
              <a:t>
</a:t>
            </a:r>
            <a:pPr algn="l" indent="0" marL="0">
              <a:lnSpc>
                <a:spcPts val="1600"/>
              </a:lnSpc>
              <a:buNone/>
            </a:pPr>
            <a:r>
              <a:rPr lang="en-US" sz="1400" dirty="0">
                <a:solidFill>
                  <a:srgbClr val="FFFFFF"/>
                </a:solidFill>
                <a:latin typeface="Poppins" pitchFamily="34" charset="0"/>
                <a:ea typeface="Poppins" pitchFamily="34" charset="-122"/>
                <a:cs typeface="Poppins" pitchFamily="34" charset="-120"/>
              </a:rPr>
              <a:t>Develop a content calendar.</a:t>
            </a:r>
            <a:pPr algn="l" indent="0" marL="0">
              <a:lnSpc>
                <a:spcPts val="1600"/>
              </a:lnSpc>
              <a:buNone/>
            </a:pPr>
            <a:r>
              <a:rPr lang="en-US" sz="1400" dirty="0">
                <a:solidFill>
                  <a:srgbClr val="FFFFFF"/>
                </a:solidFill>
                <a:latin typeface="Poppins" pitchFamily="34" charset="0"/>
                <a:ea typeface="Poppins" pitchFamily="34" charset="-122"/>
                <a:cs typeface="Poppins" pitchFamily="34" charset="-120"/>
              </a:rPr>
              <a:t>
</a:t>
            </a:r>
            <a:pPr algn="l" indent="0" marL="0">
              <a:lnSpc>
                <a:spcPts val="1600"/>
              </a:lnSpc>
              <a:buNone/>
            </a:pPr>
            <a:r>
              <a:rPr lang="en-US" sz="1400" dirty="0">
                <a:solidFill>
                  <a:srgbClr val="FFFFFF"/>
                </a:solidFill>
                <a:latin typeface="Poppins" pitchFamily="34" charset="0"/>
                <a:ea typeface="Poppins" pitchFamily="34" charset="-122"/>
                <a:cs typeface="Poppins" pitchFamily="34" charset="-120"/>
              </a:rPr>
              <a:t>Use scheduling tools to automate your posts.</a:t>
            </a:r>
            <a:pPr algn="l" indent="0" marL="0">
              <a:lnSpc>
                <a:spcPts val="1600"/>
              </a:lnSpc>
              <a:buNone/>
            </a:pPr>
            <a:r>
              <a:rPr lang="en-US" sz="1400" dirty="0">
                <a:solidFill>
                  <a:srgbClr val="FFFFFF"/>
                </a:solidFill>
                <a:latin typeface="Poppins" pitchFamily="34" charset="0"/>
                <a:ea typeface="Poppins" pitchFamily="34" charset="-122"/>
                <a:cs typeface="Poppins" pitchFamily="34" charset="-120"/>
              </a:rPr>
              <a:t>
</a:t>
            </a:r>
            <a:pPr algn="l" indent="0" marL="0">
              <a:lnSpc>
                <a:spcPts val="1600"/>
              </a:lnSpc>
              <a:buNone/>
            </a:pPr>
            <a:r>
              <a:rPr lang="en-US" sz="1400" dirty="0">
                <a:solidFill>
                  <a:srgbClr val="FFFFFF"/>
                </a:solidFill>
                <a:latin typeface="Poppins" pitchFamily="34" charset="0"/>
                <a:ea typeface="Poppins" pitchFamily="34" charset="-122"/>
                <a:cs typeface="Poppins" pitchFamily="34" charset="-120"/>
              </a:rPr>
              <a:t>But avoid over-posting!</a:t>
            </a:r>
            <a:pPr algn="l" indent="0" marL="0">
              <a:lnSpc>
                <a:spcPts val="1600"/>
              </a:lnSpc>
              <a:buNone/>
            </a:pPr>
            <a:r>
              <a:rPr lang="en-US" sz="1400" dirty="0">
                <a:solidFill>
                  <a:srgbClr val="FFFFFF"/>
                </a:solidFill>
                <a:latin typeface="Poppins" pitchFamily="34" charset="0"/>
                <a:ea typeface="Poppins" pitchFamily="34" charset="-122"/>
                <a:cs typeface="Poppins" pitchFamily="34" charset="-120"/>
              </a:rPr>
              <a:t>
</a:t>
            </a:r>
            <a:pPr algn="l" indent="0" marL="0">
              <a:lnSpc>
                <a:spcPts val="1600"/>
              </a:lnSpc>
              <a:buNone/>
            </a:pPr>
            <a:r>
              <a:rPr lang="en-US" sz="1400" dirty="0">
                <a:solidFill>
                  <a:srgbClr val="FFFFFF"/>
                </a:solidFill>
                <a:latin typeface="Poppins" pitchFamily="34" charset="0"/>
                <a:ea typeface="Poppins" pitchFamily="34" charset="-122"/>
                <a:cs typeface="Poppins" pitchFamily="34" charset="-120"/>
              </a:rPr>
              <a:t>
</a:t>
            </a:r>
            <a:endParaRPr lang="en-US" sz="1400" dirty="0"/>
          </a:p>
        </p:txBody>
      </p:sp>
      <p:sp>
        <p:nvSpPr>
          <p:cNvPr id="9" name="Text 7"/>
          <p:cNvSpPr/>
          <p:nvPr/>
        </p:nvSpPr>
        <p:spPr>
          <a:xfrm>
            <a:off x="8229600" y="4783455"/>
            <a:ext cx="6858000" cy="0"/>
          </a:xfrm>
          <a:prstGeom prst="rect">
            <a:avLst/>
          </a:prstGeom>
          <a:noFill/>
          <a:ln/>
        </p:spPr>
        <p:txBody>
          <a:bodyPr wrap="square" rtlCol="0" anchor="ctr"/>
          <a:lstStyle/>
          <a:p>
            <a:pPr indent="0" marL="0">
              <a:buNone/>
            </a:pPr>
            <a:r>
              <a:rPr lang="en-US" sz="1200" dirty="0">
                <a:solidFill>
                  <a:srgbClr val="AAAAAA"/>
                </a:solidFill>
                <a:latin typeface="Courier New" pitchFamily="34" charset="0"/>
                <a:ea typeface="Courier New" pitchFamily="34" charset="-122"/>
                <a:cs typeface="Courier New" pitchFamily="34" charset="-120"/>
              </a:rPr>
              <a:t>20</a:t>
            </a:r>
            <a:endParaRPr lang="en-US" sz="1200" dirty="0"/>
          </a:p>
        </p:txBody>
      </p:sp>
      <p:sp>
        <p:nvSpPr>
          <p:cNvPr id="10" name="Shape 8"/>
          <p:cNvSpPr/>
          <p:nvPr/>
        </p:nvSpPr>
        <p:spPr>
          <a:xfrm>
            <a:off x="457200" y="4526280"/>
            <a:ext cx="8046720" cy="27432"/>
          </a:xfrm>
          <a:prstGeom prst="rect">
            <a:avLst/>
          </a:prstGeom>
          <a:solidFill>
            <a:srgbClr val="AAAAAA"/>
          </a:solidFill>
          <a:ln/>
        </p:spPr>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Shape 0"/>
          <p:cNvSpPr/>
          <p:nvPr/>
        </p:nvSpPr>
        <p:spPr>
          <a:xfrm>
            <a:off x="8171658" y="1305618"/>
            <a:ext cx="182880" cy="182880"/>
          </a:xfrm>
          <a:prstGeom prst="triangle">
            <a:avLst/>
          </a:prstGeom>
          <a:noFill/>
          <a:ln w="1270">
            <a:solidFill>
              <a:srgbClr val="5271DD"/>
            </a:solidFill>
            <a:prstDash val="solid"/>
          </a:ln>
        </p:spPr>
      </p:sp>
      <p:sp>
        <p:nvSpPr>
          <p:cNvPr id="3" name="Shape 1"/>
          <p:cNvSpPr/>
          <p:nvPr/>
        </p:nvSpPr>
        <p:spPr>
          <a:xfrm>
            <a:off x="978498" y="572886"/>
            <a:ext cx="182880" cy="182880"/>
          </a:xfrm>
          <a:prstGeom prst="sun">
            <a:avLst/>
          </a:prstGeom>
          <a:noFill/>
          <a:ln w="1270">
            <a:solidFill>
              <a:srgbClr val="94AADE"/>
            </a:solidFill>
            <a:prstDash val="solid"/>
          </a:ln>
        </p:spPr>
      </p:sp>
      <p:sp>
        <p:nvSpPr>
          <p:cNvPr id="4" name="Shape 2"/>
          <p:cNvSpPr/>
          <p:nvPr/>
        </p:nvSpPr>
        <p:spPr>
          <a:xfrm>
            <a:off x="2967017" y="3446699"/>
            <a:ext cx="182880" cy="182880"/>
          </a:xfrm>
          <a:prstGeom prst="triangle">
            <a:avLst/>
          </a:prstGeom>
          <a:noFill/>
          <a:ln w="1270">
            <a:solidFill>
              <a:srgbClr val="DCF741"/>
            </a:solidFill>
            <a:prstDash val="solid"/>
          </a:ln>
        </p:spPr>
      </p:sp>
      <p:sp>
        <p:nvSpPr>
          <p:cNvPr id="5" name="Shape 3"/>
          <p:cNvSpPr/>
          <p:nvPr/>
        </p:nvSpPr>
        <p:spPr>
          <a:xfrm>
            <a:off x="6712725" y="1681104"/>
            <a:ext cx="182880" cy="182880"/>
          </a:xfrm>
          <a:prstGeom prst="triangle">
            <a:avLst/>
          </a:prstGeom>
          <a:noFill/>
          <a:ln w="1270">
            <a:solidFill>
              <a:srgbClr val="F8067F"/>
            </a:solidFill>
            <a:prstDash val="solid"/>
          </a:ln>
        </p:spPr>
      </p:sp>
      <p:sp>
        <p:nvSpPr>
          <p:cNvPr id="6" name="Shape 4"/>
          <p:cNvSpPr/>
          <p:nvPr/>
        </p:nvSpPr>
        <p:spPr>
          <a:xfrm>
            <a:off x="818743" y="3591492"/>
            <a:ext cx="182880" cy="182880"/>
          </a:xfrm>
          <a:prstGeom prst="cube">
            <a:avLst/>
          </a:prstGeom>
          <a:noFill/>
          <a:ln w="1270">
            <a:solidFill>
              <a:srgbClr val="B78722"/>
            </a:solidFill>
            <a:prstDash val="solid"/>
          </a:ln>
        </p:spPr>
      </p:sp>
      <p:sp>
        <p:nvSpPr>
          <p:cNvPr id="7" name="Text 5"/>
          <p:cNvSpPr/>
          <p:nvPr/>
        </p:nvSpPr>
        <p:spPr>
          <a:xfrm>
            <a:off x="457200" y="457200"/>
            <a:ext cx="8229600" cy="914400"/>
          </a:xfrm>
          <a:prstGeom prst="rect">
            <a:avLst/>
          </a:prstGeom>
          <a:noFill/>
          <a:ln/>
        </p:spPr>
        <p:txBody>
          <a:bodyPr wrap="square" rtlCol="0" anchor="ctr"/>
          <a:lstStyle/>
          <a:p>
            <a:pPr algn="ctr" indent="0" marL="0">
              <a:buNone/>
            </a:pPr>
            <a:r>
              <a:rPr lang="en-US" sz="3000" b="1" dirty="0">
                <a:solidFill>
                  <a:srgbClr val="DC143C"/>
                </a:solidFill>
                <a:latin typeface="Montserrat" pitchFamily="34" charset="0"/>
                <a:ea typeface="Montserrat" pitchFamily="34" charset="-122"/>
                <a:cs typeface="Montserrat" pitchFamily="34" charset="-120"/>
              </a:rPr>
              <a:t>Using Social Media for Business: Building Your Brand</a:t>
            </a:r>
            <a:endParaRPr lang="en-US" sz="3000" dirty="0"/>
          </a:p>
        </p:txBody>
      </p:sp>
      <p:sp>
        <p:nvSpPr>
          <p:cNvPr id="8" name="Text 6"/>
          <p:cNvSpPr/>
          <p:nvPr/>
        </p:nvSpPr>
        <p:spPr>
          <a:xfrm>
            <a:off x="457200" y="1645920"/>
            <a:ext cx="8229600" cy="3086100"/>
          </a:xfrm>
          <a:prstGeom prst="rect">
            <a:avLst/>
          </a:prstGeom>
          <a:noFill/>
          <a:ln/>
        </p:spPr>
        <p:txBody>
          <a:bodyPr wrap="square" rtlCol="0" anchor="ctr">
            <a:normAutofit/>
          </a:bodyPr>
          <a:lstStyle/>
          <a:p>
            <a:pPr algn="l" indent="0" marL="0">
              <a:lnSpc>
                <a:spcPts val="1600"/>
              </a:lnSpc>
              <a:buNone/>
            </a:pPr>
            <a:r>
              <a:rPr lang="en-US" sz="1400" dirty="0">
                <a:solidFill>
                  <a:srgbClr val="FFFFFF"/>
                </a:solidFill>
                <a:latin typeface="Poppins" pitchFamily="34" charset="0"/>
                <a:ea typeface="Poppins" pitchFamily="34" charset="-122"/>
                <a:cs typeface="Poppins" pitchFamily="34" charset="-120"/>
              </a:rPr>
              <a:t>Social media can be a powerful tool for businesses.</a:t>
            </a:r>
            <a:pPr algn="l" indent="0" marL="0">
              <a:lnSpc>
                <a:spcPts val="1600"/>
              </a:lnSpc>
              <a:buNone/>
            </a:pPr>
            <a:r>
              <a:rPr lang="en-US" sz="1400" dirty="0">
                <a:solidFill>
                  <a:srgbClr val="FFFFFF"/>
                </a:solidFill>
                <a:latin typeface="Poppins" pitchFamily="34" charset="0"/>
                <a:ea typeface="Poppins" pitchFamily="34" charset="-122"/>
                <a:cs typeface="Poppins" pitchFamily="34" charset="-120"/>
              </a:rPr>
              <a:t>
</a:t>
            </a:r>
            <a:pPr algn="l" indent="0" marL="0">
              <a:lnSpc>
                <a:spcPts val="1600"/>
              </a:lnSpc>
              <a:buNone/>
            </a:pPr>
            <a:r>
              <a:rPr lang="en-US" sz="1400" dirty="0">
                <a:solidFill>
                  <a:srgbClr val="FFFFFF"/>
                </a:solidFill>
                <a:latin typeface="Poppins" pitchFamily="34" charset="0"/>
                <a:ea typeface="Poppins" pitchFamily="34" charset="-122"/>
                <a:cs typeface="Poppins" pitchFamily="34" charset="-120"/>
              </a:rPr>
              <a:t>
</a:t>
            </a:r>
            <a:pPr algn="l" indent="0" marL="0">
              <a:lnSpc>
                <a:spcPts val="1600"/>
              </a:lnSpc>
              <a:buNone/>
            </a:pPr>
            <a:r>
              <a:rPr lang="en-US" sz="1400" dirty="0">
                <a:solidFill>
                  <a:srgbClr val="FFFFFF"/>
                </a:solidFill>
                <a:latin typeface="Poppins" pitchFamily="34" charset="0"/>
                <a:ea typeface="Poppins" pitchFamily="34" charset="-122"/>
                <a:cs typeface="Poppins" pitchFamily="34" charset="-120"/>
              </a:rPr>
              <a:t>Create a professional profile.</a:t>
            </a:r>
            <a:pPr algn="l" indent="0" marL="0">
              <a:lnSpc>
                <a:spcPts val="1600"/>
              </a:lnSpc>
              <a:buNone/>
            </a:pPr>
            <a:r>
              <a:rPr lang="en-US" sz="1400" dirty="0">
                <a:solidFill>
                  <a:srgbClr val="FFFFFF"/>
                </a:solidFill>
                <a:latin typeface="Poppins" pitchFamily="34" charset="0"/>
                <a:ea typeface="Poppins" pitchFamily="34" charset="-122"/>
                <a:cs typeface="Poppins" pitchFamily="34" charset="-120"/>
              </a:rPr>
              <a:t>
</a:t>
            </a:r>
            <a:pPr algn="l" indent="0" marL="0">
              <a:lnSpc>
                <a:spcPts val="1600"/>
              </a:lnSpc>
              <a:buNone/>
            </a:pPr>
            <a:r>
              <a:rPr lang="en-US" sz="1400" dirty="0">
                <a:solidFill>
                  <a:srgbClr val="FFFFFF"/>
                </a:solidFill>
                <a:latin typeface="Poppins" pitchFamily="34" charset="0"/>
                <a:ea typeface="Poppins" pitchFamily="34" charset="-122"/>
                <a:cs typeface="Poppins" pitchFamily="34" charset="-120"/>
              </a:rPr>
              <a:t>Share valuable content.</a:t>
            </a:r>
            <a:pPr algn="l" indent="0" marL="0">
              <a:lnSpc>
                <a:spcPts val="1600"/>
              </a:lnSpc>
              <a:buNone/>
            </a:pPr>
            <a:r>
              <a:rPr lang="en-US" sz="1400" dirty="0">
                <a:solidFill>
                  <a:srgbClr val="FFFFFF"/>
                </a:solidFill>
                <a:latin typeface="Poppins" pitchFamily="34" charset="0"/>
                <a:ea typeface="Poppins" pitchFamily="34" charset="-122"/>
                <a:cs typeface="Poppins" pitchFamily="34" charset="-120"/>
              </a:rPr>
              <a:t>
</a:t>
            </a:r>
            <a:pPr algn="l" indent="0" marL="0">
              <a:lnSpc>
                <a:spcPts val="1600"/>
              </a:lnSpc>
              <a:buNone/>
            </a:pPr>
            <a:r>
              <a:rPr lang="en-US" sz="1400" dirty="0">
                <a:solidFill>
                  <a:srgbClr val="FFFFFF"/>
                </a:solidFill>
                <a:latin typeface="Poppins" pitchFamily="34" charset="0"/>
                <a:ea typeface="Poppins" pitchFamily="34" charset="-122"/>
                <a:cs typeface="Poppins" pitchFamily="34" charset="-120"/>
              </a:rPr>
              <a:t>Engage with your audience.</a:t>
            </a:r>
            <a:pPr algn="l" indent="0" marL="0">
              <a:lnSpc>
                <a:spcPts val="1600"/>
              </a:lnSpc>
              <a:buNone/>
            </a:pPr>
            <a:r>
              <a:rPr lang="en-US" sz="1400" dirty="0">
                <a:solidFill>
                  <a:srgbClr val="FFFFFF"/>
                </a:solidFill>
                <a:latin typeface="Poppins" pitchFamily="34" charset="0"/>
                <a:ea typeface="Poppins" pitchFamily="34" charset="-122"/>
                <a:cs typeface="Poppins" pitchFamily="34" charset="-120"/>
              </a:rPr>
              <a:t>
</a:t>
            </a:r>
            <a:pPr algn="l" indent="0" marL="0">
              <a:lnSpc>
                <a:spcPts val="1600"/>
              </a:lnSpc>
              <a:buNone/>
            </a:pPr>
            <a:r>
              <a:rPr lang="en-US" sz="1400" dirty="0">
                <a:solidFill>
                  <a:srgbClr val="FFFFFF"/>
                </a:solidFill>
                <a:latin typeface="Poppins" pitchFamily="34" charset="0"/>
                <a:ea typeface="Poppins" pitchFamily="34" charset="-122"/>
                <a:cs typeface="Poppins" pitchFamily="34" charset="-120"/>
              </a:rPr>
              <a:t>Run targeted advertising campaigns.</a:t>
            </a:r>
            <a:pPr algn="l" indent="0" marL="0">
              <a:lnSpc>
                <a:spcPts val="1600"/>
              </a:lnSpc>
              <a:buNone/>
            </a:pPr>
            <a:r>
              <a:rPr lang="en-US" sz="1400" dirty="0">
                <a:solidFill>
                  <a:srgbClr val="FFFFFF"/>
                </a:solidFill>
                <a:latin typeface="Poppins" pitchFamily="34" charset="0"/>
                <a:ea typeface="Poppins" pitchFamily="34" charset="-122"/>
                <a:cs typeface="Poppins" pitchFamily="34" charset="-120"/>
              </a:rPr>
              <a:t>
</a:t>
            </a:r>
            <a:pPr algn="l" indent="0" marL="0">
              <a:lnSpc>
                <a:spcPts val="1600"/>
              </a:lnSpc>
              <a:buNone/>
            </a:pPr>
            <a:r>
              <a:rPr lang="en-US" sz="1400" dirty="0">
                <a:solidFill>
                  <a:srgbClr val="FFFFFF"/>
                </a:solidFill>
                <a:latin typeface="Poppins" pitchFamily="34" charset="0"/>
                <a:ea typeface="Poppins" pitchFamily="34" charset="-122"/>
                <a:cs typeface="Poppins" pitchFamily="34" charset="-120"/>
              </a:rPr>
              <a:t>
</a:t>
            </a:r>
            <a:endParaRPr lang="en-US" sz="1400" dirty="0"/>
          </a:p>
        </p:txBody>
      </p:sp>
      <p:sp>
        <p:nvSpPr>
          <p:cNvPr id="9" name="Text 7"/>
          <p:cNvSpPr/>
          <p:nvPr/>
        </p:nvSpPr>
        <p:spPr>
          <a:xfrm>
            <a:off x="8229600" y="4783455"/>
            <a:ext cx="6858000" cy="0"/>
          </a:xfrm>
          <a:prstGeom prst="rect">
            <a:avLst/>
          </a:prstGeom>
          <a:noFill/>
          <a:ln/>
        </p:spPr>
        <p:txBody>
          <a:bodyPr wrap="square" rtlCol="0" anchor="ctr"/>
          <a:lstStyle/>
          <a:p>
            <a:pPr indent="0" marL="0">
              <a:buNone/>
            </a:pPr>
            <a:r>
              <a:rPr lang="en-US" sz="1200" dirty="0">
                <a:solidFill>
                  <a:srgbClr val="AAAAAA"/>
                </a:solidFill>
                <a:latin typeface="Courier New" pitchFamily="34" charset="0"/>
                <a:ea typeface="Courier New" pitchFamily="34" charset="-122"/>
                <a:cs typeface="Courier New" pitchFamily="34" charset="-120"/>
              </a:rPr>
              <a:t>21</a:t>
            </a:r>
            <a:endParaRPr lang="en-US" sz="1200" dirty="0"/>
          </a:p>
        </p:txBody>
      </p:sp>
      <p:sp>
        <p:nvSpPr>
          <p:cNvPr id="10" name="Shape 8"/>
          <p:cNvSpPr/>
          <p:nvPr/>
        </p:nvSpPr>
        <p:spPr>
          <a:xfrm>
            <a:off x="457200" y="4526280"/>
            <a:ext cx="8046720" cy="27432"/>
          </a:xfrm>
          <a:prstGeom prst="rect">
            <a:avLst/>
          </a:prstGeom>
          <a:solidFill>
            <a:srgbClr val="AAAAAA"/>
          </a:solidFill>
          <a:ln/>
        </p:spPr>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Shape 0"/>
          <p:cNvSpPr/>
          <p:nvPr/>
        </p:nvSpPr>
        <p:spPr>
          <a:xfrm>
            <a:off x="5862454" y="1265558"/>
            <a:ext cx="182880" cy="182880"/>
          </a:xfrm>
          <a:prstGeom prst="sun">
            <a:avLst/>
          </a:prstGeom>
          <a:noFill/>
          <a:ln w="1270">
            <a:solidFill>
              <a:srgbClr val="8960E6"/>
            </a:solidFill>
            <a:prstDash val="solid"/>
          </a:ln>
        </p:spPr>
      </p:sp>
      <p:sp>
        <p:nvSpPr>
          <p:cNvPr id="3" name="Shape 1"/>
          <p:cNvSpPr/>
          <p:nvPr/>
        </p:nvSpPr>
        <p:spPr>
          <a:xfrm>
            <a:off x="3661253" y="4389716"/>
            <a:ext cx="182880" cy="182880"/>
          </a:xfrm>
          <a:prstGeom prst="rect">
            <a:avLst/>
          </a:prstGeom>
          <a:noFill/>
          <a:ln w="1270">
            <a:solidFill>
              <a:srgbClr val="EC657B"/>
            </a:solidFill>
            <a:prstDash val="solid"/>
          </a:ln>
        </p:spPr>
      </p:sp>
      <p:sp>
        <p:nvSpPr>
          <p:cNvPr id="4" name="Shape 2"/>
          <p:cNvSpPr/>
          <p:nvPr/>
        </p:nvSpPr>
        <p:spPr>
          <a:xfrm>
            <a:off x="6125567" y="14910"/>
            <a:ext cx="182880" cy="182880"/>
          </a:xfrm>
          <a:prstGeom prst="rect">
            <a:avLst/>
          </a:prstGeom>
          <a:noFill/>
          <a:ln w="1270">
            <a:solidFill>
              <a:srgbClr val="612B65"/>
            </a:solidFill>
            <a:prstDash val="solid"/>
          </a:ln>
        </p:spPr>
      </p:sp>
      <p:sp>
        <p:nvSpPr>
          <p:cNvPr id="5" name="Shape 3"/>
          <p:cNvSpPr/>
          <p:nvPr/>
        </p:nvSpPr>
        <p:spPr>
          <a:xfrm>
            <a:off x="4131032" y="2730940"/>
            <a:ext cx="182880" cy="182880"/>
          </a:xfrm>
          <a:prstGeom prst="triangle">
            <a:avLst/>
          </a:prstGeom>
          <a:noFill/>
          <a:ln w="1270">
            <a:solidFill>
              <a:srgbClr val="C9BD18"/>
            </a:solidFill>
            <a:prstDash val="solid"/>
          </a:ln>
        </p:spPr>
      </p:sp>
      <p:sp>
        <p:nvSpPr>
          <p:cNvPr id="6" name="Shape 4"/>
          <p:cNvSpPr/>
          <p:nvPr/>
        </p:nvSpPr>
        <p:spPr>
          <a:xfrm>
            <a:off x="5818152" y="4458568"/>
            <a:ext cx="182880" cy="182880"/>
          </a:xfrm>
          <a:prstGeom prst="cube">
            <a:avLst/>
          </a:prstGeom>
          <a:noFill/>
          <a:ln w="1270">
            <a:solidFill>
              <a:srgbClr val="8D04F0"/>
            </a:solidFill>
            <a:prstDash val="solid"/>
          </a:ln>
        </p:spPr>
      </p:sp>
      <p:sp>
        <p:nvSpPr>
          <p:cNvPr id="7" name="Text 5"/>
          <p:cNvSpPr/>
          <p:nvPr/>
        </p:nvSpPr>
        <p:spPr>
          <a:xfrm>
            <a:off x="457200" y="457200"/>
            <a:ext cx="8229600" cy="914400"/>
          </a:xfrm>
          <a:prstGeom prst="rect">
            <a:avLst/>
          </a:prstGeom>
          <a:noFill/>
          <a:ln/>
        </p:spPr>
        <p:txBody>
          <a:bodyPr wrap="square" rtlCol="0" anchor="ctr"/>
          <a:lstStyle/>
          <a:p>
            <a:pPr algn="ctr" indent="0" marL="0">
              <a:buNone/>
            </a:pPr>
            <a:r>
              <a:rPr lang="en-US" sz="3000" b="1" dirty="0">
                <a:solidFill>
                  <a:srgbClr val="DC143C"/>
                </a:solidFill>
                <a:latin typeface="Montserrat" pitchFamily="34" charset="0"/>
                <a:ea typeface="Montserrat" pitchFamily="34" charset="-122"/>
                <a:cs typeface="Montserrat" pitchFamily="34" charset="-120"/>
              </a:rPr>
              <a:t>Using Social Media for Business: Customer Service</a:t>
            </a:r>
            <a:endParaRPr lang="en-US" sz="3000" dirty="0"/>
          </a:p>
        </p:txBody>
      </p:sp>
      <p:sp>
        <p:nvSpPr>
          <p:cNvPr id="8" name="Text 6"/>
          <p:cNvSpPr/>
          <p:nvPr/>
        </p:nvSpPr>
        <p:spPr>
          <a:xfrm>
            <a:off x="457200" y="1645920"/>
            <a:ext cx="8229600" cy="3086100"/>
          </a:xfrm>
          <a:prstGeom prst="rect">
            <a:avLst/>
          </a:prstGeom>
          <a:noFill/>
          <a:ln/>
        </p:spPr>
        <p:txBody>
          <a:bodyPr wrap="square" rtlCol="0" anchor="ctr">
            <a:normAutofit/>
          </a:bodyPr>
          <a:lstStyle/>
          <a:p>
            <a:pPr algn="l" indent="0" marL="0">
              <a:lnSpc>
                <a:spcPts val="1600"/>
              </a:lnSpc>
              <a:buNone/>
            </a:pPr>
            <a:r>
              <a:rPr lang="en-US" sz="1400" dirty="0">
                <a:solidFill>
                  <a:srgbClr val="FFFFFF"/>
                </a:solidFill>
                <a:latin typeface="Poppins" pitchFamily="34" charset="0"/>
                <a:ea typeface="Poppins" pitchFamily="34" charset="-122"/>
                <a:cs typeface="Poppins" pitchFamily="34" charset="-120"/>
              </a:rPr>
              <a:t>Use social media to provide customer support.</a:t>
            </a:r>
            <a:pPr algn="l" indent="0" marL="0">
              <a:lnSpc>
                <a:spcPts val="1600"/>
              </a:lnSpc>
              <a:buNone/>
            </a:pPr>
            <a:r>
              <a:rPr lang="en-US" sz="1400" dirty="0">
                <a:solidFill>
                  <a:srgbClr val="FFFFFF"/>
                </a:solidFill>
                <a:latin typeface="Poppins" pitchFamily="34" charset="0"/>
                <a:ea typeface="Poppins" pitchFamily="34" charset="-122"/>
                <a:cs typeface="Poppins" pitchFamily="34" charset="-120"/>
              </a:rPr>
              <a:t>
</a:t>
            </a:r>
            <a:pPr algn="l" indent="0" marL="0">
              <a:lnSpc>
                <a:spcPts val="1600"/>
              </a:lnSpc>
              <a:buNone/>
            </a:pPr>
            <a:r>
              <a:rPr lang="en-US" sz="1400" dirty="0">
                <a:solidFill>
                  <a:srgbClr val="FFFFFF"/>
                </a:solidFill>
                <a:latin typeface="Poppins" pitchFamily="34" charset="0"/>
                <a:ea typeface="Poppins" pitchFamily="34" charset="-122"/>
                <a:cs typeface="Poppins" pitchFamily="34" charset="-120"/>
              </a:rPr>
              <a:t>
</a:t>
            </a:r>
            <a:pPr algn="l" indent="0" marL="0">
              <a:lnSpc>
                <a:spcPts val="1600"/>
              </a:lnSpc>
              <a:buNone/>
            </a:pPr>
            <a:r>
              <a:rPr lang="en-US" sz="1400" dirty="0">
                <a:solidFill>
                  <a:srgbClr val="FFFFFF"/>
                </a:solidFill>
                <a:latin typeface="Poppins" pitchFamily="34" charset="0"/>
                <a:ea typeface="Poppins" pitchFamily="34" charset="-122"/>
                <a:cs typeface="Poppins" pitchFamily="34" charset="-120"/>
              </a:rPr>
              <a:t>Respond to inquiries promptly.</a:t>
            </a:r>
            <a:pPr algn="l" indent="0" marL="0">
              <a:lnSpc>
                <a:spcPts val="1600"/>
              </a:lnSpc>
              <a:buNone/>
            </a:pPr>
            <a:r>
              <a:rPr lang="en-US" sz="1400" dirty="0">
                <a:solidFill>
                  <a:srgbClr val="FFFFFF"/>
                </a:solidFill>
                <a:latin typeface="Poppins" pitchFamily="34" charset="0"/>
                <a:ea typeface="Poppins" pitchFamily="34" charset="-122"/>
                <a:cs typeface="Poppins" pitchFamily="34" charset="-120"/>
              </a:rPr>
              <a:t>
</a:t>
            </a:r>
            <a:pPr algn="l" indent="0" marL="0">
              <a:lnSpc>
                <a:spcPts val="1600"/>
              </a:lnSpc>
              <a:buNone/>
            </a:pPr>
            <a:r>
              <a:rPr lang="en-US" sz="1400" dirty="0">
                <a:solidFill>
                  <a:srgbClr val="FFFFFF"/>
                </a:solidFill>
                <a:latin typeface="Poppins" pitchFamily="34" charset="0"/>
                <a:ea typeface="Poppins" pitchFamily="34" charset="-122"/>
                <a:cs typeface="Poppins" pitchFamily="34" charset="-120"/>
              </a:rPr>
              <a:t>Address complaints professionally.</a:t>
            </a:r>
            <a:pPr algn="l" indent="0" marL="0">
              <a:lnSpc>
                <a:spcPts val="1600"/>
              </a:lnSpc>
              <a:buNone/>
            </a:pPr>
            <a:r>
              <a:rPr lang="en-US" sz="1400" dirty="0">
                <a:solidFill>
                  <a:srgbClr val="FFFFFF"/>
                </a:solidFill>
                <a:latin typeface="Poppins" pitchFamily="34" charset="0"/>
                <a:ea typeface="Poppins" pitchFamily="34" charset="-122"/>
                <a:cs typeface="Poppins" pitchFamily="34" charset="-120"/>
              </a:rPr>
              <a:t>
</a:t>
            </a:r>
            <a:pPr algn="l" indent="0" marL="0">
              <a:lnSpc>
                <a:spcPts val="1600"/>
              </a:lnSpc>
              <a:buNone/>
            </a:pPr>
            <a:r>
              <a:rPr lang="en-US" sz="1400" dirty="0">
                <a:solidFill>
                  <a:srgbClr val="FFFFFF"/>
                </a:solidFill>
                <a:latin typeface="Poppins" pitchFamily="34" charset="0"/>
                <a:ea typeface="Poppins" pitchFamily="34" charset="-122"/>
                <a:cs typeface="Poppins" pitchFamily="34" charset="-120"/>
              </a:rPr>
              <a:t>Build relationships with your customers.</a:t>
            </a:r>
            <a:pPr algn="l" indent="0" marL="0">
              <a:lnSpc>
                <a:spcPts val="1600"/>
              </a:lnSpc>
              <a:buNone/>
            </a:pPr>
            <a:r>
              <a:rPr lang="en-US" sz="1400" dirty="0">
                <a:solidFill>
                  <a:srgbClr val="FFFFFF"/>
                </a:solidFill>
                <a:latin typeface="Poppins" pitchFamily="34" charset="0"/>
                <a:ea typeface="Poppins" pitchFamily="34" charset="-122"/>
                <a:cs typeface="Poppins" pitchFamily="34" charset="-120"/>
              </a:rPr>
              <a:t>
</a:t>
            </a:r>
            <a:pPr algn="l" indent="0" marL="0">
              <a:lnSpc>
                <a:spcPts val="1600"/>
              </a:lnSpc>
              <a:buNone/>
            </a:pPr>
            <a:r>
              <a:rPr lang="en-US" sz="1400" dirty="0">
                <a:solidFill>
                  <a:srgbClr val="FFFFFF"/>
                </a:solidFill>
                <a:latin typeface="Poppins" pitchFamily="34" charset="0"/>
                <a:ea typeface="Poppins" pitchFamily="34" charset="-122"/>
                <a:cs typeface="Poppins" pitchFamily="34" charset="-120"/>
              </a:rPr>
              <a:t>
</a:t>
            </a:r>
            <a:endParaRPr lang="en-US" sz="1400" dirty="0"/>
          </a:p>
        </p:txBody>
      </p:sp>
      <p:sp>
        <p:nvSpPr>
          <p:cNvPr id="9" name="Text 7"/>
          <p:cNvSpPr/>
          <p:nvPr/>
        </p:nvSpPr>
        <p:spPr>
          <a:xfrm>
            <a:off x="8229600" y="4783455"/>
            <a:ext cx="6858000" cy="0"/>
          </a:xfrm>
          <a:prstGeom prst="rect">
            <a:avLst/>
          </a:prstGeom>
          <a:noFill/>
          <a:ln/>
        </p:spPr>
        <p:txBody>
          <a:bodyPr wrap="square" rtlCol="0" anchor="ctr"/>
          <a:lstStyle/>
          <a:p>
            <a:pPr indent="0" marL="0">
              <a:buNone/>
            </a:pPr>
            <a:r>
              <a:rPr lang="en-US" sz="1200" dirty="0">
                <a:solidFill>
                  <a:srgbClr val="AAAAAA"/>
                </a:solidFill>
                <a:latin typeface="Courier New" pitchFamily="34" charset="0"/>
                <a:ea typeface="Courier New" pitchFamily="34" charset="-122"/>
                <a:cs typeface="Courier New" pitchFamily="34" charset="-120"/>
              </a:rPr>
              <a:t>22</a:t>
            </a:r>
            <a:endParaRPr lang="en-US" sz="1200" dirty="0"/>
          </a:p>
        </p:txBody>
      </p:sp>
      <p:sp>
        <p:nvSpPr>
          <p:cNvPr id="10" name="Shape 8"/>
          <p:cNvSpPr/>
          <p:nvPr/>
        </p:nvSpPr>
        <p:spPr>
          <a:xfrm>
            <a:off x="457200" y="4526280"/>
            <a:ext cx="8046720" cy="27432"/>
          </a:xfrm>
          <a:prstGeom prst="rect">
            <a:avLst/>
          </a:prstGeom>
          <a:solidFill>
            <a:srgbClr val="AAAAAA"/>
          </a:solidFill>
          <a:ln/>
        </p:spPr>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Shape 0"/>
          <p:cNvSpPr/>
          <p:nvPr/>
        </p:nvSpPr>
        <p:spPr>
          <a:xfrm>
            <a:off x="231208" y="3319842"/>
            <a:ext cx="182880" cy="182880"/>
          </a:xfrm>
          <a:prstGeom prst="cube">
            <a:avLst/>
          </a:prstGeom>
          <a:noFill/>
          <a:ln w="1270">
            <a:solidFill>
              <a:srgbClr val="9ED327"/>
            </a:solidFill>
            <a:prstDash val="solid"/>
          </a:ln>
        </p:spPr>
      </p:sp>
      <p:sp>
        <p:nvSpPr>
          <p:cNvPr id="3" name="Shape 1"/>
          <p:cNvSpPr/>
          <p:nvPr/>
        </p:nvSpPr>
        <p:spPr>
          <a:xfrm>
            <a:off x="5965107" y="3218167"/>
            <a:ext cx="182880" cy="182880"/>
          </a:xfrm>
          <a:prstGeom prst="triangle">
            <a:avLst/>
          </a:prstGeom>
          <a:noFill/>
          <a:ln w="1270">
            <a:solidFill>
              <a:srgbClr val="1065BA"/>
            </a:solidFill>
            <a:prstDash val="solid"/>
          </a:ln>
        </p:spPr>
      </p:sp>
      <p:sp>
        <p:nvSpPr>
          <p:cNvPr id="4" name="Shape 2"/>
          <p:cNvSpPr/>
          <p:nvPr/>
        </p:nvSpPr>
        <p:spPr>
          <a:xfrm>
            <a:off x="2074662" y="4271613"/>
            <a:ext cx="182880" cy="182880"/>
          </a:xfrm>
          <a:prstGeom prst="sun">
            <a:avLst/>
          </a:prstGeom>
          <a:noFill/>
          <a:ln w="1270">
            <a:solidFill>
              <a:srgbClr val="0DED19"/>
            </a:solidFill>
            <a:prstDash val="solid"/>
          </a:ln>
        </p:spPr>
      </p:sp>
      <p:sp>
        <p:nvSpPr>
          <p:cNvPr id="5" name="Shape 3"/>
          <p:cNvSpPr/>
          <p:nvPr/>
        </p:nvSpPr>
        <p:spPr>
          <a:xfrm>
            <a:off x="6960854" y="1412876"/>
            <a:ext cx="182880" cy="182880"/>
          </a:xfrm>
          <a:prstGeom prst="cube">
            <a:avLst/>
          </a:prstGeom>
          <a:noFill/>
          <a:ln w="1270">
            <a:solidFill>
              <a:srgbClr val="4F7409"/>
            </a:solidFill>
            <a:prstDash val="solid"/>
          </a:ln>
        </p:spPr>
      </p:sp>
      <p:sp>
        <p:nvSpPr>
          <p:cNvPr id="6" name="Shape 4"/>
          <p:cNvSpPr/>
          <p:nvPr/>
        </p:nvSpPr>
        <p:spPr>
          <a:xfrm>
            <a:off x="3658692" y="3631914"/>
            <a:ext cx="182880" cy="182880"/>
          </a:xfrm>
          <a:prstGeom prst="rect">
            <a:avLst/>
          </a:prstGeom>
          <a:noFill/>
          <a:ln w="1270">
            <a:solidFill>
              <a:srgbClr val="DE7C89"/>
            </a:solidFill>
            <a:prstDash val="solid"/>
          </a:ln>
        </p:spPr>
      </p:sp>
      <p:sp>
        <p:nvSpPr>
          <p:cNvPr id="7" name="Text 5"/>
          <p:cNvSpPr/>
          <p:nvPr/>
        </p:nvSpPr>
        <p:spPr>
          <a:xfrm>
            <a:off x="457200" y="457200"/>
            <a:ext cx="8229600" cy="914400"/>
          </a:xfrm>
          <a:prstGeom prst="rect">
            <a:avLst/>
          </a:prstGeom>
          <a:noFill/>
          <a:ln/>
        </p:spPr>
        <p:txBody>
          <a:bodyPr wrap="square" rtlCol="0" anchor="ctr"/>
          <a:lstStyle/>
          <a:p>
            <a:pPr algn="ctr" indent="0" marL="0">
              <a:buNone/>
            </a:pPr>
            <a:r>
              <a:rPr lang="en-US" sz="3000" b="1" dirty="0">
                <a:solidFill>
                  <a:srgbClr val="DC143C"/>
                </a:solidFill>
                <a:latin typeface="Montserrat" pitchFamily="34" charset="0"/>
                <a:ea typeface="Montserrat" pitchFamily="34" charset="-122"/>
                <a:cs typeface="Montserrat" pitchFamily="34" charset="-120"/>
              </a:rPr>
              <a:t>The Future of Social Media: Metaverse</a:t>
            </a:r>
            <a:endParaRPr lang="en-US" sz="3000" dirty="0"/>
          </a:p>
        </p:txBody>
      </p:sp>
      <p:sp>
        <p:nvSpPr>
          <p:cNvPr id="8" name="Text 6"/>
          <p:cNvSpPr/>
          <p:nvPr/>
        </p:nvSpPr>
        <p:spPr>
          <a:xfrm>
            <a:off x="457200" y="1645920"/>
            <a:ext cx="8229600" cy="3086100"/>
          </a:xfrm>
          <a:prstGeom prst="rect">
            <a:avLst/>
          </a:prstGeom>
          <a:noFill/>
          <a:ln/>
        </p:spPr>
        <p:txBody>
          <a:bodyPr wrap="square" rtlCol="0" anchor="ctr">
            <a:normAutofit/>
          </a:bodyPr>
          <a:lstStyle/>
          <a:p>
            <a:pPr algn="l" indent="0" marL="0">
              <a:lnSpc>
                <a:spcPts val="1600"/>
              </a:lnSpc>
              <a:buNone/>
            </a:pPr>
            <a:r>
              <a:rPr lang="en-US" sz="1400" dirty="0">
                <a:solidFill>
                  <a:srgbClr val="FFFFFF"/>
                </a:solidFill>
                <a:latin typeface="Poppins" pitchFamily="34" charset="0"/>
                <a:ea typeface="Poppins" pitchFamily="34" charset="-122"/>
                <a:cs typeface="Poppins" pitchFamily="34" charset="-120"/>
              </a:rPr>
              <a:t>Social media is evolving.</a:t>
            </a:r>
            <a:pPr algn="l" indent="0" marL="0">
              <a:lnSpc>
                <a:spcPts val="1600"/>
              </a:lnSpc>
              <a:buNone/>
            </a:pPr>
            <a:r>
              <a:rPr lang="en-US" sz="1400" dirty="0">
                <a:solidFill>
                  <a:srgbClr val="FFFFFF"/>
                </a:solidFill>
                <a:latin typeface="Poppins" pitchFamily="34" charset="0"/>
                <a:ea typeface="Poppins" pitchFamily="34" charset="-122"/>
                <a:cs typeface="Poppins" pitchFamily="34" charset="-120"/>
              </a:rPr>
              <a:t>
</a:t>
            </a:r>
            <a:pPr algn="l" indent="0" marL="0">
              <a:lnSpc>
                <a:spcPts val="1600"/>
              </a:lnSpc>
              <a:buNone/>
            </a:pPr>
            <a:r>
              <a:rPr lang="en-US" sz="1400" dirty="0">
                <a:solidFill>
                  <a:srgbClr val="FFFFFF"/>
                </a:solidFill>
                <a:latin typeface="Poppins" pitchFamily="34" charset="0"/>
                <a:ea typeface="Poppins" pitchFamily="34" charset="-122"/>
                <a:cs typeface="Poppins" pitchFamily="34" charset="-120"/>
              </a:rPr>
              <a:t>
</a:t>
            </a:r>
            <a:pPr algn="l" indent="0" marL="0">
              <a:lnSpc>
                <a:spcPts val="1600"/>
              </a:lnSpc>
              <a:buNone/>
            </a:pPr>
            <a:r>
              <a:rPr lang="en-US" sz="1400" dirty="0">
                <a:solidFill>
                  <a:srgbClr val="FFFFFF"/>
                </a:solidFill>
                <a:latin typeface="Poppins" pitchFamily="34" charset="0"/>
                <a:ea typeface="Poppins" pitchFamily="34" charset="-122"/>
                <a:cs typeface="Poppins" pitchFamily="34" charset="-120"/>
              </a:rPr>
              <a:t>The Metaverse is a new, immersive virtual world.</a:t>
            </a:r>
            <a:pPr algn="l" indent="0" marL="0">
              <a:lnSpc>
                <a:spcPts val="1600"/>
              </a:lnSpc>
              <a:buNone/>
            </a:pPr>
            <a:r>
              <a:rPr lang="en-US" sz="1400" dirty="0">
                <a:solidFill>
                  <a:srgbClr val="FFFFFF"/>
                </a:solidFill>
                <a:latin typeface="Poppins" pitchFamily="34" charset="0"/>
                <a:ea typeface="Poppins" pitchFamily="34" charset="-122"/>
                <a:cs typeface="Poppins" pitchFamily="34" charset="-120"/>
              </a:rPr>
              <a:t>
</a:t>
            </a:r>
            <a:pPr algn="l" indent="0" marL="0">
              <a:lnSpc>
                <a:spcPts val="1600"/>
              </a:lnSpc>
              <a:buNone/>
            </a:pPr>
            <a:r>
              <a:rPr lang="en-US" sz="1400" dirty="0">
                <a:solidFill>
                  <a:srgbClr val="FFFFFF"/>
                </a:solidFill>
                <a:latin typeface="Poppins" pitchFamily="34" charset="0"/>
                <a:ea typeface="Poppins" pitchFamily="34" charset="-122"/>
                <a:cs typeface="Poppins" pitchFamily="34" charset="-120"/>
              </a:rPr>
              <a:t>Social interactions may become more realistic and engaging.</a:t>
            </a:r>
            <a:pPr algn="l" indent="0" marL="0">
              <a:lnSpc>
                <a:spcPts val="1600"/>
              </a:lnSpc>
              <a:buNone/>
            </a:pPr>
            <a:r>
              <a:rPr lang="en-US" sz="1400" dirty="0">
                <a:solidFill>
                  <a:srgbClr val="FFFFFF"/>
                </a:solidFill>
                <a:latin typeface="Poppins" pitchFamily="34" charset="0"/>
                <a:ea typeface="Poppins" pitchFamily="34" charset="-122"/>
                <a:cs typeface="Poppins" pitchFamily="34" charset="-120"/>
              </a:rPr>
              <a:t>
</a:t>
            </a:r>
            <a:pPr algn="l" indent="0" marL="0">
              <a:lnSpc>
                <a:spcPts val="1600"/>
              </a:lnSpc>
              <a:buNone/>
            </a:pPr>
            <a:r>
              <a:rPr lang="en-US" sz="1400" dirty="0">
                <a:solidFill>
                  <a:srgbClr val="FFFFFF"/>
                </a:solidFill>
                <a:latin typeface="Poppins" pitchFamily="34" charset="0"/>
                <a:ea typeface="Poppins" pitchFamily="34" charset="-122"/>
                <a:cs typeface="Poppins" pitchFamily="34" charset="-120"/>
              </a:rPr>
              <a:t>VR and AR technologies will play a key role.</a:t>
            </a:r>
            <a:pPr algn="l" indent="0" marL="0">
              <a:lnSpc>
                <a:spcPts val="1600"/>
              </a:lnSpc>
              <a:buNone/>
            </a:pPr>
            <a:r>
              <a:rPr lang="en-US" sz="1400" dirty="0">
                <a:solidFill>
                  <a:srgbClr val="FFFFFF"/>
                </a:solidFill>
                <a:latin typeface="Poppins" pitchFamily="34" charset="0"/>
                <a:ea typeface="Poppins" pitchFamily="34" charset="-122"/>
                <a:cs typeface="Poppins" pitchFamily="34" charset="-120"/>
              </a:rPr>
              <a:t>
</a:t>
            </a:r>
            <a:pPr algn="l" indent="0" marL="0">
              <a:lnSpc>
                <a:spcPts val="1600"/>
              </a:lnSpc>
              <a:buNone/>
            </a:pPr>
            <a:r>
              <a:rPr lang="en-US" sz="1400" dirty="0">
                <a:solidFill>
                  <a:srgbClr val="FFFFFF"/>
                </a:solidFill>
                <a:latin typeface="Poppins" pitchFamily="34" charset="0"/>
                <a:ea typeface="Poppins" pitchFamily="34" charset="-122"/>
                <a:cs typeface="Poppins" pitchFamily="34" charset="-120"/>
              </a:rPr>
              <a:t>
</a:t>
            </a:r>
            <a:endParaRPr lang="en-US" sz="1400" dirty="0"/>
          </a:p>
        </p:txBody>
      </p:sp>
      <p:sp>
        <p:nvSpPr>
          <p:cNvPr id="9" name="Text 7"/>
          <p:cNvSpPr/>
          <p:nvPr/>
        </p:nvSpPr>
        <p:spPr>
          <a:xfrm>
            <a:off x="8229600" y="4783455"/>
            <a:ext cx="6858000" cy="0"/>
          </a:xfrm>
          <a:prstGeom prst="rect">
            <a:avLst/>
          </a:prstGeom>
          <a:noFill/>
          <a:ln/>
        </p:spPr>
        <p:txBody>
          <a:bodyPr wrap="square" rtlCol="0" anchor="ctr"/>
          <a:lstStyle/>
          <a:p>
            <a:pPr indent="0" marL="0">
              <a:buNone/>
            </a:pPr>
            <a:r>
              <a:rPr lang="en-US" sz="1200" dirty="0">
                <a:solidFill>
                  <a:srgbClr val="AAAAAA"/>
                </a:solidFill>
                <a:latin typeface="Courier New" pitchFamily="34" charset="0"/>
                <a:ea typeface="Courier New" pitchFamily="34" charset="-122"/>
                <a:cs typeface="Courier New" pitchFamily="34" charset="-120"/>
              </a:rPr>
              <a:t>23</a:t>
            </a:r>
            <a:endParaRPr lang="en-US" sz="1200" dirty="0"/>
          </a:p>
        </p:txBody>
      </p:sp>
      <p:sp>
        <p:nvSpPr>
          <p:cNvPr id="10" name="Shape 8"/>
          <p:cNvSpPr/>
          <p:nvPr/>
        </p:nvSpPr>
        <p:spPr>
          <a:xfrm>
            <a:off x="457200" y="4526280"/>
            <a:ext cx="8046720" cy="27432"/>
          </a:xfrm>
          <a:prstGeom prst="rect">
            <a:avLst/>
          </a:prstGeom>
          <a:solidFill>
            <a:srgbClr val="AAAAAA"/>
          </a:solidFill>
          <a:ln/>
        </p:spPr>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Shape 0"/>
          <p:cNvSpPr/>
          <p:nvPr/>
        </p:nvSpPr>
        <p:spPr>
          <a:xfrm>
            <a:off x="1583591" y="1233144"/>
            <a:ext cx="182880" cy="182880"/>
          </a:xfrm>
          <a:prstGeom prst="rect">
            <a:avLst/>
          </a:prstGeom>
          <a:noFill/>
          <a:ln w="1270">
            <a:solidFill>
              <a:srgbClr val="D656CE"/>
            </a:solidFill>
            <a:prstDash val="solid"/>
          </a:ln>
        </p:spPr>
      </p:sp>
      <p:sp>
        <p:nvSpPr>
          <p:cNvPr id="3" name="Shape 1"/>
          <p:cNvSpPr/>
          <p:nvPr/>
        </p:nvSpPr>
        <p:spPr>
          <a:xfrm>
            <a:off x="7380760" y="688639"/>
            <a:ext cx="182880" cy="182880"/>
          </a:xfrm>
          <a:prstGeom prst="rect">
            <a:avLst/>
          </a:prstGeom>
          <a:noFill/>
          <a:ln w="1270">
            <a:solidFill>
              <a:srgbClr val="A9C1C2"/>
            </a:solidFill>
            <a:prstDash val="solid"/>
          </a:ln>
        </p:spPr>
      </p:sp>
      <p:sp>
        <p:nvSpPr>
          <p:cNvPr id="4" name="Shape 2"/>
          <p:cNvSpPr/>
          <p:nvPr/>
        </p:nvSpPr>
        <p:spPr>
          <a:xfrm>
            <a:off x="4170772" y="4175292"/>
            <a:ext cx="182880" cy="182880"/>
          </a:xfrm>
          <a:prstGeom prst="triangle">
            <a:avLst/>
          </a:prstGeom>
          <a:noFill/>
          <a:ln w="1270">
            <a:solidFill>
              <a:srgbClr val="7CA147"/>
            </a:solidFill>
            <a:prstDash val="solid"/>
          </a:ln>
        </p:spPr>
      </p:sp>
      <p:sp>
        <p:nvSpPr>
          <p:cNvPr id="5" name="Shape 3"/>
          <p:cNvSpPr/>
          <p:nvPr/>
        </p:nvSpPr>
        <p:spPr>
          <a:xfrm>
            <a:off x="5388346" y="2479290"/>
            <a:ext cx="182880" cy="182880"/>
          </a:xfrm>
          <a:prstGeom prst="cube">
            <a:avLst/>
          </a:prstGeom>
          <a:noFill/>
          <a:ln w="1270">
            <a:solidFill>
              <a:srgbClr val="BD646E"/>
            </a:solidFill>
            <a:prstDash val="solid"/>
          </a:ln>
        </p:spPr>
      </p:sp>
      <p:sp>
        <p:nvSpPr>
          <p:cNvPr id="6" name="Shape 4"/>
          <p:cNvSpPr/>
          <p:nvPr/>
        </p:nvSpPr>
        <p:spPr>
          <a:xfrm>
            <a:off x="4669819" y="2735298"/>
            <a:ext cx="182880" cy="182880"/>
          </a:xfrm>
          <a:prstGeom prst="sun">
            <a:avLst/>
          </a:prstGeom>
          <a:noFill/>
          <a:ln w="1270">
            <a:solidFill>
              <a:srgbClr val="0C0EBB"/>
            </a:solidFill>
            <a:prstDash val="solid"/>
          </a:ln>
        </p:spPr>
      </p:sp>
      <p:sp>
        <p:nvSpPr>
          <p:cNvPr id="7" name="Text 5"/>
          <p:cNvSpPr/>
          <p:nvPr/>
        </p:nvSpPr>
        <p:spPr>
          <a:xfrm>
            <a:off x="457200" y="457200"/>
            <a:ext cx="8229600" cy="914400"/>
          </a:xfrm>
          <a:prstGeom prst="rect">
            <a:avLst/>
          </a:prstGeom>
          <a:noFill/>
          <a:ln/>
        </p:spPr>
        <p:txBody>
          <a:bodyPr wrap="square" rtlCol="0" anchor="ctr"/>
          <a:lstStyle/>
          <a:p>
            <a:pPr algn="ctr" indent="0" marL="0">
              <a:buNone/>
            </a:pPr>
            <a:r>
              <a:rPr lang="en-US" sz="3000" b="1" dirty="0">
                <a:solidFill>
                  <a:srgbClr val="DC143C"/>
                </a:solidFill>
                <a:latin typeface="Montserrat" pitchFamily="34" charset="0"/>
                <a:ea typeface="Montserrat" pitchFamily="34" charset="-122"/>
                <a:cs typeface="Montserrat" pitchFamily="34" charset="-120"/>
              </a:rPr>
              <a:t>The Future of Social Media: AI</a:t>
            </a:r>
            <a:endParaRPr lang="en-US" sz="3000" dirty="0"/>
          </a:p>
        </p:txBody>
      </p:sp>
      <p:sp>
        <p:nvSpPr>
          <p:cNvPr id="8" name="Text 6"/>
          <p:cNvSpPr/>
          <p:nvPr/>
        </p:nvSpPr>
        <p:spPr>
          <a:xfrm>
            <a:off x="457200" y="1645920"/>
            <a:ext cx="8229600" cy="3086100"/>
          </a:xfrm>
          <a:prstGeom prst="rect">
            <a:avLst/>
          </a:prstGeom>
          <a:noFill/>
          <a:ln/>
        </p:spPr>
        <p:txBody>
          <a:bodyPr wrap="square" rtlCol="0" anchor="ctr">
            <a:normAutofit/>
          </a:bodyPr>
          <a:lstStyle/>
          <a:p>
            <a:pPr algn="just" indent="0" marL="0">
              <a:lnSpc>
                <a:spcPts val="1600"/>
              </a:lnSpc>
              <a:buNone/>
            </a:pPr>
            <a:r>
              <a:rPr lang="en-US" sz="1400" dirty="0">
                <a:solidFill>
                  <a:srgbClr val="444444"/>
                </a:solidFill>
                <a:latin typeface="Poppins" pitchFamily="34" charset="0"/>
                <a:ea typeface="Poppins" pitchFamily="34" charset="-122"/>
                <a:cs typeface="Poppins" pitchFamily="34" charset="-120"/>
              </a:rPr>
              <a:t>Artificial intelligence (AI) is transforming social media.</a:t>
            </a:r>
            <a:pPr algn="just" indent="0" marL="0">
              <a:lnSpc>
                <a:spcPts val="1600"/>
              </a:lnSpc>
              <a:buNone/>
            </a:pPr>
            <a:r>
              <a:rPr lang="en-US" sz="1400" dirty="0">
                <a:solidFill>
                  <a:srgbClr val="444444"/>
                </a:solidFill>
                <a:latin typeface="Poppins" pitchFamily="34" charset="0"/>
                <a:ea typeface="Poppins" pitchFamily="34" charset="-122"/>
                <a:cs typeface="Poppins" pitchFamily="34" charset="-120"/>
              </a:rPr>
              <a:t>
</a:t>
            </a:r>
            <a:pPr algn="just" indent="0" marL="0">
              <a:lnSpc>
                <a:spcPts val="1600"/>
              </a:lnSpc>
              <a:buNone/>
            </a:pPr>
            <a:r>
              <a:rPr lang="en-US" sz="1400" dirty="0">
                <a:solidFill>
                  <a:srgbClr val="444444"/>
                </a:solidFill>
                <a:latin typeface="Poppins" pitchFamily="34" charset="0"/>
                <a:ea typeface="Poppins" pitchFamily="34" charset="-122"/>
                <a:cs typeface="Poppins" pitchFamily="34" charset="-120"/>
              </a:rPr>
              <a:t>
</a:t>
            </a:r>
            <a:pPr algn="just" indent="0" marL="0">
              <a:lnSpc>
                <a:spcPts val="1600"/>
              </a:lnSpc>
              <a:buNone/>
            </a:pPr>
            <a:r>
              <a:rPr lang="en-US" sz="1400" dirty="0">
                <a:solidFill>
                  <a:srgbClr val="444444"/>
                </a:solidFill>
                <a:latin typeface="Poppins" pitchFamily="34" charset="0"/>
                <a:ea typeface="Poppins" pitchFamily="34" charset="-122"/>
                <a:cs typeface="Poppins" pitchFamily="34" charset="-120"/>
              </a:rPr>
              <a:t>AI-powered chatbots can provide customer support.</a:t>
            </a:r>
            <a:pPr algn="just" indent="0" marL="0">
              <a:lnSpc>
                <a:spcPts val="1600"/>
              </a:lnSpc>
              <a:buNone/>
            </a:pPr>
            <a:r>
              <a:rPr lang="en-US" sz="1400" dirty="0">
                <a:solidFill>
                  <a:srgbClr val="444444"/>
                </a:solidFill>
                <a:latin typeface="Poppins" pitchFamily="34" charset="0"/>
                <a:ea typeface="Poppins" pitchFamily="34" charset="-122"/>
                <a:cs typeface="Poppins" pitchFamily="34" charset="-120"/>
              </a:rPr>
              <a:t>
</a:t>
            </a:r>
            <a:pPr algn="just" indent="0" marL="0">
              <a:lnSpc>
                <a:spcPts val="1600"/>
              </a:lnSpc>
              <a:buNone/>
            </a:pPr>
            <a:r>
              <a:rPr lang="en-US" sz="1400" dirty="0">
                <a:solidFill>
                  <a:srgbClr val="444444"/>
                </a:solidFill>
                <a:latin typeface="Poppins" pitchFamily="34" charset="0"/>
                <a:ea typeface="Poppins" pitchFamily="34" charset="-122"/>
                <a:cs typeface="Poppins" pitchFamily="34" charset="-120"/>
              </a:rPr>
              <a:t>AI algorithms personalize content recommendations.</a:t>
            </a:r>
            <a:pPr algn="just" indent="0" marL="0">
              <a:lnSpc>
                <a:spcPts val="1600"/>
              </a:lnSpc>
              <a:buNone/>
            </a:pPr>
            <a:r>
              <a:rPr lang="en-US" sz="1400" dirty="0">
                <a:solidFill>
                  <a:srgbClr val="444444"/>
                </a:solidFill>
                <a:latin typeface="Poppins" pitchFamily="34" charset="0"/>
                <a:ea typeface="Poppins" pitchFamily="34" charset="-122"/>
                <a:cs typeface="Poppins" pitchFamily="34" charset="-120"/>
              </a:rPr>
              <a:t>
</a:t>
            </a:r>
            <a:pPr algn="just" indent="0" marL="0">
              <a:lnSpc>
                <a:spcPts val="1600"/>
              </a:lnSpc>
              <a:buNone/>
            </a:pPr>
            <a:r>
              <a:rPr lang="en-US" sz="1400" dirty="0">
                <a:solidFill>
                  <a:srgbClr val="444444"/>
                </a:solidFill>
                <a:latin typeface="Poppins" pitchFamily="34" charset="0"/>
                <a:ea typeface="Poppins" pitchFamily="34" charset="-122"/>
                <a:cs typeface="Poppins" pitchFamily="34" charset="-120"/>
              </a:rPr>
              <a:t>AI can detect and remove harmful content.</a:t>
            </a:r>
            <a:pPr algn="just" indent="0" marL="0">
              <a:lnSpc>
                <a:spcPts val="1600"/>
              </a:lnSpc>
              <a:buNone/>
            </a:pPr>
            <a:r>
              <a:rPr lang="en-US" sz="1400" dirty="0">
                <a:solidFill>
                  <a:srgbClr val="444444"/>
                </a:solidFill>
                <a:latin typeface="Poppins" pitchFamily="34" charset="0"/>
                <a:ea typeface="Poppins" pitchFamily="34" charset="-122"/>
                <a:cs typeface="Poppins" pitchFamily="34" charset="-120"/>
              </a:rPr>
              <a:t>
</a:t>
            </a:r>
            <a:pPr algn="just" indent="0" marL="0">
              <a:lnSpc>
                <a:spcPts val="1600"/>
              </a:lnSpc>
              <a:buNone/>
            </a:pPr>
            <a:r>
              <a:rPr lang="en-US" sz="1400" dirty="0">
                <a:solidFill>
                  <a:srgbClr val="444444"/>
                </a:solidFill>
                <a:latin typeface="Poppins" pitchFamily="34" charset="0"/>
                <a:ea typeface="Poppins" pitchFamily="34" charset="-122"/>
                <a:cs typeface="Poppins" pitchFamily="34" charset="-120"/>
              </a:rPr>
              <a:t>
</a:t>
            </a:r>
            <a:endParaRPr lang="en-US" sz="1400" dirty="0"/>
          </a:p>
        </p:txBody>
      </p:sp>
      <p:sp>
        <p:nvSpPr>
          <p:cNvPr id="9" name="Text 7"/>
          <p:cNvSpPr/>
          <p:nvPr/>
        </p:nvSpPr>
        <p:spPr>
          <a:xfrm>
            <a:off x="8229600" y="4783455"/>
            <a:ext cx="6858000" cy="0"/>
          </a:xfrm>
          <a:prstGeom prst="rect">
            <a:avLst/>
          </a:prstGeom>
          <a:noFill/>
          <a:ln/>
        </p:spPr>
        <p:txBody>
          <a:bodyPr wrap="square" rtlCol="0" anchor="ctr"/>
          <a:lstStyle/>
          <a:p>
            <a:pPr indent="0" marL="0">
              <a:buNone/>
            </a:pPr>
            <a:r>
              <a:rPr lang="en-US" sz="1200" dirty="0">
                <a:solidFill>
                  <a:srgbClr val="333333"/>
                </a:solidFill>
                <a:latin typeface="Courier New" pitchFamily="34" charset="0"/>
                <a:ea typeface="Courier New" pitchFamily="34" charset="-122"/>
                <a:cs typeface="Courier New" pitchFamily="34" charset="-120"/>
              </a:rPr>
              <a:t>24</a:t>
            </a:r>
            <a:endParaRPr lang="en-US" sz="1200" dirty="0"/>
          </a:p>
        </p:txBody>
      </p:sp>
      <p:sp>
        <p:nvSpPr>
          <p:cNvPr id="10" name="Shape 8"/>
          <p:cNvSpPr/>
          <p:nvPr/>
        </p:nvSpPr>
        <p:spPr>
          <a:xfrm>
            <a:off x="457200" y="4526280"/>
            <a:ext cx="8046720" cy="27432"/>
          </a:xfrm>
          <a:prstGeom prst="rect">
            <a:avLst/>
          </a:prstGeom>
          <a:solidFill>
            <a:srgbClr val="999999"/>
          </a:solidFill>
          <a:ln/>
        </p:spPr>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Shape 0"/>
          <p:cNvSpPr/>
          <p:nvPr/>
        </p:nvSpPr>
        <p:spPr>
          <a:xfrm>
            <a:off x="5162352" y="1078625"/>
            <a:ext cx="182880" cy="182880"/>
          </a:xfrm>
          <a:prstGeom prst="rect">
            <a:avLst/>
          </a:prstGeom>
          <a:noFill/>
          <a:ln w="1270">
            <a:solidFill>
              <a:srgbClr val="8CA219"/>
            </a:solidFill>
            <a:prstDash val="solid"/>
          </a:ln>
        </p:spPr>
      </p:sp>
      <p:sp>
        <p:nvSpPr>
          <p:cNvPr id="3" name="Shape 1"/>
          <p:cNvSpPr/>
          <p:nvPr/>
        </p:nvSpPr>
        <p:spPr>
          <a:xfrm>
            <a:off x="1148372" y="3922827"/>
            <a:ext cx="182880" cy="182880"/>
          </a:xfrm>
          <a:prstGeom prst="sun">
            <a:avLst/>
          </a:prstGeom>
          <a:noFill/>
          <a:ln w="1270">
            <a:solidFill>
              <a:srgbClr val="7651C6"/>
            </a:solidFill>
            <a:prstDash val="solid"/>
          </a:ln>
        </p:spPr>
      </p:sp>
      <p:sp>
        <p:nvSpPr>
          <p:cNvPr id="4" name="Shape 2"/>
          <p:cNvSpPr/>
          <p:nvPr/>
        </p:nvSpPr>
        <p:spPr>
          <a:xfrm>
            <a:off x="7570211" y="3201633"/>
            <a:ext cx="182880" cy="182880"/>
          </a:xfrm>
          <a:prstGeom prst="triangle">
            <a:avLst/>
          </a:prstGeom>
          <a:noFill/>
          <a:ln w="1270">
            <a:solidFill>
              <a:srgbClr val="15266A"/>
            </a:solidFill>
            <a:prstDash val="solid"/>
          </a:ln>
        </p:spPr>
      </p:sp>
      <p:sp>
        <p:nvSpPr>
          <p:cNvPr id="5" name="Shape 3"/>
          <p:cNvSpPr/>
          <p:nvPr/>
        </p:nvSpPr>
        <p:spPr>
          <a:xfrm>
            <a:off x="4917871" y="48502"/>
            <a:ext cx="182880" cy="182880"/>
          </a:xfrm>
          <a:prstGeom prst="triangle">
            <a:avLst/>
          </a:prstGeom>
          <a:noFill/>
          <a:ln w="1270">
            <a:solidFill>
              <a:srgbClr val="5C2673"/>
            </a:solidFill>
            <a:prstDash val="solid"/>
          </a:ln>
        </p:spPr>
      </p:sp>
      <p:sp>
        <p:nvSpPr>
          <p:cNvPr id="6" name="Shape 4"/>
          <p:cNvSpPr/>
          <p:nvPr/>
        </p:nvSpPr>
        <p:spPr>
          <a:xfrm>
            <a:off x="6432491" y="3559247"/>
            <a:ext cx="182880" cy="182880"/>
          </a:xfrm>
          <a:prstGeom prst="cube">
            <a:avLst/>
          </a:prstGeom>
          <a:noFill/>
          <a:ln w="1270">
            <a:solidFill>
              <a:srgbClr val="506D1A"/>
            </a:solidFill>
            <a:prstDash val="solid"/>
          </a:ln>
        </p:spPr>
      </p:sp>
      <p:sp>
        <p:nvSpPr>
          <p:cNvPr id="7" name="Text 5"/>
          <p:cNvSpPr/>
          <p:nvPr/>
        </p:nvSpPr>
        <p:spPr>
          <a:xfrm>
            <a:off x="457200" y="457200"/>
            <a:ext cx="8229600" cy="914400"/>
          </a:xfrm>
          <a:prstGeom prst="rect">
            <a:avLst/>
          </a:prstGeom>
          <a:noFill/>
          <a:ln/>
        </p:spPr>
        <p:txBody>
          <a:bodyPr wrap="square" rtlCol="0" anchor="ctr"/>
          <a:lstStyle/>
          <a:p>
            <a:pPr algn="ctr" indent="0" marL="0">
              <a:buNone/>
            </a:pPr>
            <a:r>
              <a:rPr lang="en-US" sz="3000" b="1" dirty="0">
                <a:solidFill>
                  <a:srgbClr val="DC143C"/>
                </a:solidFill>
                <a:latin typeface="Montserrat" pitchFamily="34" charset="0"/>
                <a:ea typeface="Montserrat" pitchFamily="34" charset="-122"/>
                <a:cs typeface="Montserrat" pitchFamily="34" charset="-120"/>
              </a:rPr>
              <a:t>The Future of Social Media: Decentralization</a:t>
            </a:r>
            <a:endParaRPr lang="en-US" sz="3000" dirty="0"/>
          </a:p>
        </p:txBody>
      </p:sp>
      <p:sp>
        <p:nvSpPr>
          <p:cNvPr id="8" name="Text 6"/>
          <p:cNvSpPr/>
          <p:nvPr/>
        </p:nvSpPr>
        <p:spPr>
          <a:xfrm>
            <a:off x="457200" y="1645920"/>
            <a:ext cx="8229600" cy="3086100"/>
          </a:xfrm>
          <a:prstGeom prst="rect">
            <a:avLst/>
          </a:prstGeom>
          <a:noFill/>
          <a:ln/>
        </p:spPr>
        <p:txBody>
          <a:bodyPr wrap="square" rtlCol="0" anchor="ctr">
            <a:normAutofit/>
          </a:bodyPr>
          <a:lstStyle/>
          <a:p>
            <a:pPr algn="l" indent="0" marL="0">
              <a:lnSpc>
                <a:spcPts val="1600"/>
              </a:lnSpc>
              <a:buNone/>
            </a:pPr>
            <a:r>
              <a:rPr lang="en-US" sz="1400" dirty="0">
                <a:solidFill>
                  <a:srgbClr val="FFFFFF"/>
                </a:solidFill>
                <a:latin typeface="Poppins" pitchFamily="34" charset="0"/>
                <a:ea typeface="Poppins" pitchFamily="34" charset="-122"/>
                <a:cs typeface="Poppins" pitchFamily="34" charset="-120"/>
              </a:rPr>
              <a:t>Decentralized social media platforms are emerging.</a:t>
            </a:r>
            <a:pPr algn="l" indent="0" marL="0">
              <a:lnSpc>
                <a:spcPts val="1600"/>
              </a:lnSpc>
              <a:buNone/>
            </a:pPr>
            <a:r>
              <a:rPr lang="en-US" sz="1400" dirty="0">
                <a:solidFill>
                  <a:srgbClr val="FFFFFF"/>
                </a:solidFill>
                <a:latin typeface="Poppins" pitchFamily="34" charset="0"/>
                <a:ea typeface="Poppins" pitchFamily="34" charset="-122"/>
                <a:cs typeface="Poppins" pitchFamily="34" charset="-120"/>
              </a:rPr>
              <a:t>
</a:t>
            </a:r>
            <a:pPr algn="l" indent="0" marL="0">
              <a:lnSpc>
                <a:spcPts val="1600"/>
              </a:lnSpc>
              <a:buNone/>
            </a:pPr>
            <a:r>
              <a:rPr lang="en-US" sz="1400" dirty="0">
                <a:solidFill>
                  <a:srgbClr val="FFFFFF"/>
                </a:solidFill>
                <a:latin typeface="Poppins" pitchFamily="34" charset="0"/>
                <a:ea typeface="Poppins" pitchFamily="34" charset="-122"/>
                <a:cs typeface="Poppins" pitchFamily="34" charset="-120"/>
              </a:rPr>
              <a:t>
</a:t>
            </a:r>
            <a:pPr algn="l" indent="0" marL="0">
              <a:lnSpc>
                <a:spcPts val="1600"/>
              </a:lnSpc>
              <a:buNone/>
            </a:pPr>
            <a:r>
              <a:rPr lang="en-US" sz="1400" dirty="0">
                <a:solidFill>
                  <a:srgbClr val="FFFFFF"/>
                </a:solidFill>
                <a:latin typeface="Poppins" pitchFamily="34" charset="0"/>
                <a:ea typeface="Poppins" pitchFamily="34" charset="-122"/>
                <a:cs typeface="Poppins" pitchFamily="34" charset="-120"/>
              </a:rPr>
              <a:t>Users have more control over their data.</a:t>
            </a:r>
            <a:pPr algn="l" indent="0" marL="0">
              <a:lnSpc>
                <a:spcPts val="1600"/>
              </a:lnSpc>
              <a:buNone/>
            </a:pPr>
            <a:r>
              <a:rPr lang="en-US" sz="1400" dirty="0">
                <a:solidFill>
                  <a:srgbClr val="FFFFFF"/>
                </a:solidFill>
                <a:latin typeface="Poppins" pitchFamily="34" charset="0"/>
                <a:ea typeface="Poppins" pitchFamily="34" charset="-122"/>
                <a:cs typeface="Poppins" pitchFamily="34" charset="-120"/>
              </a:rPr>
              <a:t>
</a:t>
            </a:r>
            <a:pPr algn="l" indent="0" marL="0">
              <a:lnSpc>
                <a:spcPts val="1600"/>
              </a:lnSpc>
              <a:buNone/>
            </a:pPr>
            <a:r>
              <a:rPr lang="en-US" sz="1400" dirty="0">
                <a:solidFill>
                  <a:srgbClr val="FFFFFF"/>
                </a:solidFill>
                <a:latin typeface="Poppins" pitchFamily="34" charset="0"/>
                <a:ea typeface="Poppins" pitchFamily="34" charset="-122"/>
                <a:cs typeface="Poppins" pitchFamily="34" charset="-120"/>
              </a:rPr>
              <a:t>Less censorship and more freedom of expression.</a:t>
            </a:r>
            <a:pPr algn="l" indent="0" marL="0">
              <a:lnSpc>
                <a:spcPts val="1600"/>
              </a:lnSpc>
              <a:buNone/>
            </a:pPr>
            <a:r>
              <a:rPr lang="en-US" sz="1400" dirty="0">
                <a:solidFill>
                  <a:srgbClr val="FFFFFF"/>
                </a:solidFill>
                <a:latin typeface="Poppins" pitchFamily="34" charset="0"/>
                <a:ea typeface="Poppins" pitchFamily="34" charset="-122"/>
                <a:cs typeface="Poppins" pitchFamily="34" charset="-120"/>
              </a:rPr>
              <a:t>
</a:t>
            </a:r>
            <a:pPr algn="l" indent="0" marL="0">
              <a:lnSpc>
                <a:spcPts val="1600"/>
              </a:lnSpc>
              <a:buNone/>
            </a:pPr>
            <a:r>
              <a:rPr lang="en-US" sz="1400" dirty="0">
                <a:solidFill>
                  <a:srgbClr val="FFFFFF"/>
                </a:solidFill>
                <a:latin typeface="Poppins" pitchFamily="34" charset="0"/>
                <a:ea typeface="Poppins" pitchFamily="34" charset="-122"/>
                <a:cs typeface="Poppins" pitchFamily="34" charset="-120"/>
              </a:rPr>
              <a:t>Built on blockchain technology.</a:t>
            </a:r>
            <a:pPr algn="l" indent="0" marL="0">
              <a:lnSpc>
                <a:spcPts val="1600"/>
              </a:lnSpc>
              <a:buNone/>
            </a:pPr>
            <a:r>
              <a:rPr lang="en-US" sz="1400" dirty="0">
                <a:solidFill>
                  <a:srgbClr val="FFFFFF"/>
                </a:solidFill>
                <a:latin typeface="Poppins" pitchFamily="34" charset="0"/>
                <a:ea typeface="Poppins" pitchFamily="34" charset="-122"/>
                <a:cs typeface="Poppins" pitchFamily="34" charset="-120"/>
              </a:rPr>
              <a:t>
</a:t>
            </a:r>
            <a:pPr algn="l" indent="0" marL="0">
              <a:lnSpc>
                <a:spcPts val="1600"/>
              </a:lnSpc>
              <a:buNone/>
            </a:pPr>
            <a:r>
              <a:rPr lang="en-US" sz="1400" dirty="0">
                <a:solidFill>
                  <a:srgbClr val="FFFFFF"/>
                </a:solidFill>
                <a:latin typeface="Poppins" pitchFamily="34" charset="0"/>
                <a:ea typeface="Poppins" pitchFamily="34" charset="-122"/>
                <a:cs typeface="Poppins" pitchFamily="34" charset="-120"/>
              </a:rPr>
              <a:t>
</a:t>
            </a:r>
            <a:endParaRPr lang="en-US" sz="1400" dirty="0"/>
          </a:p>
        </p:txBody>
      </p:sp>
      <p:sp>
        <p:nvSpPr>
          <p:cNvPr id="9" name="Text 7"/>
          <p:cNvSpPr/>
          <p:nvPr/>
        </p:nvSpPr>
        <p:spPr>
          <a:xfrm>
            <a:off x="8229600" y="4783455"/>
            <a:ext cx="6858000" cy="0"/>
          </a:xfrm>
          <a:prstGeom prst="rect">
            <a:avLst/>
          </a:prstGeom>
          <a:noFill/>
          <a:ln/>
        </p:spPr>
        <p:txBody>
          <a:bodyPr wrap="square" rtlCol="0" anchor="ctr"/>
          <a:lstStyle/>
          <a:p>
            <a:pPr indent="0" marL="0">
              <a:buNone/>
            </a:pPr>
            <a:r>
              <a:rPr lang="en-US" sz="1200" dirty="0">
                <a:solidFill>
                  <a:srgbClr val="AAAAAA"/>
                </a:solidFill>
                <a:latin typeface="Courier New" pitchFamily="34" charset="0"/>
                <a:ea typeface="Courier New" pitchFamily="34" charset="-122"/>
                <a:cs typeface="Courier New" pitchFamily="34" charset="-120"/>
              </a:rPr>
              <a:t>25</a:t>
            </a:r>
            <a:endParaRPr lang="en-US" sz="1200" dirty="0"/>
          </a:p>
        </p:txBody>
      </p:sp>
      <p:sp>
        <p:nvSpPr>
          <p:cNvPr id="10" name="Shape 8"/>
          <p:cNvSpPr/>
          <p:nvPr/>
        </p:nvSpPr>
        <p:spPr>
          <a:xfrm>
            <a:off x="457200" y="4526280"/>
            <a:ext cx="8046720" cy="27432"/>
          </a:xfrm>
          <a:prstGeom prst="rect">
            <a:avLst/>
          </a:prstGeom>
          <a:solidFill>
            <a:srgbClr val="AAAAAA"/>
          </a:solidFill>
          <a:ln/>
        </p:spPr>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Shape 0"/>
          <p:cNvSpPr/>
          <p:nvPr/>
        </p:nvSpPr>
        <p:spPr>
          <a:xfrm>
            <a:off x="3481030" y="2917186"/>
            <a:ext cx="182880" cy="182880"/>
          </a:xfrm>
          <a:prstGeom prst="rect">
            <a:avLst/>
          </a:prstGeom>
          <a:noFill/>
          <a:ln w="1270">
            <a:solidFill>
              <a:srgbClr val="1EF28B"/>
            </a:solidFill>
            <a:prstDash val="solid"/>
          </a:ln>
        </p:spPr>
      </p:sp>
      <p:sp>
        <p:nvSpPr>
          <p:cNvPr id="3" name="Shape 1"/>
          <p:cNvSpPr/>
          <p:nvPr/>
        </p:nvSpPr>
        <p:spPr>
          <a:xfrm>
            <a:off x="2555820" y="1324446"/>
            <a:ext cx="182880" cy="182880"/>
          </a:xfrm>
          <a:prstGeom prst="cube">
            <a:avLst/>
          </a:prstGeom>
          <a:noFill/>
          <a:ln w="1270">
            <a:solidFill>
              <a:srgbClr val="D7B504"/>
            </a:solidFill>
            <a:prstDash val="solid"/>
          </a:ln>
        </p:spPr>
      </p:sp>
      <p:sp>
        <p:nvSpPr>
          <p:cNvPr id="4" name="Shape 2"/>
          <p:cNvSpPr/>
          <p:nvPr/>
        </p:nvSpPr>
        <p:spPr>
          <a:xfrm>
            <a:off x="6615229" y="668557"/>
            <a:ext cx="182880" cy="182880"/>
          </a:xfrm>
          <a:prstGeom prst="rect">
            <a:avLst/>
          </a:prstGeom>
          <a:noFill/>
          <a:ln w="1270">
            <a:solidFill>
              <a:srgbClr val="BD31BD"/>
            </a:solidFill>
            <a:prstDash val="solid"/>
          </a:ln>
        </p:spPr>
      </p:sp>
      <p:sp>
        <p:nvSpPr>
          <p:cNvPr id="5" name="Shape 3"/>
          <p:cNvSpPr/>
          <p:nvPr/>
        </p:nvSpPr>
        <p:spPr>
          <a:xfrm>
            <a:off x="255082" y="3682125"/>
            <a:ext cx="182880" cy="182880"/>
          </a:xfrm>
          <a:prstGeom prst="sun">
            <a:avLst/>
          </a:prstGeom>
          <a:noFill/>
          <a:ln w="1270">
            <a:solidFill>
              <a:srgbClr val="B58A7A"/>
            </a:solidFill>
            <a:prstDash val="solid"/>
          </a:ln>
        </p:spPr>
      </p:sp>
      <p:sp>
        <p:nvSpPr>
          <p:cNvPr id="6" name="Shape 4"/>
          <p:cNvSpPr/>
          <p:nvPr/>
        </p:nvSpPr>
        <p:spPr>
          <a:xfrm>
            <a:off x="3085919" y="946421"/>
            <a:ext cx="182880" cy="182880"/>
          </a:xfrm>
          <a:prstGeom prst="sun">
            <a:avLst/>
          </a:prstGeom>
          <a:noFill/>
          <a:ln w="1270">
            <a:solidFill>
              <a:srgbClr val="A28550"/>
            </a:solidFill>
            <a:prstDash val="solid"/>
          </a:ln>
        </p:spPr>
      </p:sp>
      <p:sp>
        <p:nvSpPr>
          <p:cNvPr id="7" name="Text 5"/>
          <p:cNvSpPr/>
          <p:nvPr/>
        </p:nvSpPr>
        <p:spPr>
          <a:xfrm>
            <a:off x="457200" y="457200"/>
            <a:ext cx="8229600" cy="914400"/>
          </a:xfrm>
          <a:prstGeom prst="rect">
            <a:avLst/>
          </a:prstGeom>
          <a:noFill/>
          <a:ln/>
        </p:spPr>
        <p:txBody>
          <a:bodyPr wrap="square" rtlCol="0" anchor="ctr"/>
          <a:lstStyle/>
          <a:p>
            <a:pPr algn="ctr" indent="0" marL="0">
              <a:buNone/>
            </a:pPr>
            <a:r>
              <a:rPr lang="en-US" sz="3000" b="1" dirty="0">
                <a:solidFill>
                  <a:srgbClr val="DC143C"/>
                </a:solidFill>
                <a:latin typeface="Montserrat" pitchFamily="34" charset="0"/>
                <a:ea typeface="Montserrat" pitchFamily="34" charset="-122"/>
                <a:cs typeface="Montserrat" pitchFamily="34" charset="-120"/>
              </a:rPr>
              <a:t>Staying Updated</a:t>
            </a:r>
            <a:endParaRPr lang="en-US" sz="3000" dirty="0"/>
          </a:p>
        </p:txBody>
      </p:sp>
      <p:sp>
        <p:nvSpPr>
          <p:cNvPr id="8" name="Text 6"/>
          <p:cNvSpPr/>
          <p:nvPr/>
        </p:nvSpPr>
        <p:spPr>
          <a:xfrm>
            <a:off x="457200" y="1645920"/>
            <a:ext cx="8229600" cy="3086100"/>
          </a:xfrm>
          <a:prstGeom prst="rect">
            <a:avLst/>
          </a:prstGeom>
          <a:noFill/>
          <a:ln/>
        </p:spPr>
        <p:txBody>
          <a:bodyPr wrap="square" rtlCol="0" anchor="ctr">
            <a:normAutofit/>
          </a:bodyPr>
          <a:lstStyle/>
          <a:p>
            <a:pPr algn="l" indent="0" marL="0">
              <a:lnSpc>
                <a:spcPts val="1600"/>
              </a:lnSpc>
              <a:buNone/>
            </a:pPr>
            <a:r>
              <a:rPr lang="en-US" sz="1400" dirty="0">
                <a:solidFill>
                  <a:srgbClr val="444444"/>
                </a:solidFill>
                <a:latin typeface="Poppins" pitchFamily="34" charset="0"/>
                <a:ea typeface="Poppins" pitchFamily="34" charset="-122"/>
                <a:cs typeface="Poppins" pitchFamily="34" charset="-120"/>
              </a:rPr>
              <a:t>
</a:t>
            </a:r>
            <a:pPr algn="l" indent="0" marL="0">
              <a:lnSpc>
                <a:spcPts val="1600"/>
              </a:lnSpc>
              <a:buNone/>
            </a:pPr>
            <a:r>
              <a:rPr lang="en-US" sz="1400" dirty="0">
                <a:solidFill>
                  <a:srgbClr val="444444"/>
                </a:solidFill>
                <a:latin typeface="Poppins" pitchFamily="34" charset="0"/>
                <a:ea typeface="Poppins" pitchFamily="34" charset="-122"/>
                <a:cs typeface="Poppins" pitchFamily="34" charset="-120"/>
              </a:rPr>
              <a:t>Keep up with new features and changes on your favorite platform. </a:t>
            </a:r>
            <a:pPr algn="l" indent="0" marL="0">
              <a:lnSpc>
                <a:spcPts val="1600"/>
              </a:lnSpc>
              <a:buNone/>
            </a:pPr>
            <a:r>
              <a:rPr lang="en-US" sz="1400" dirty="0">
                <a:solidFill>
                  <a:srgbClr val="444444"/>
                </a:solidFill>
                <a:latin typeface="Poppins" pitchFamily="34" charset="0"/>
                <a:ea typeface="Poppins" pitchFamily="34" charset="-122"/>
                <a:cs typeface="Poppins" pitchFamily="34" charset="-120"/>
              </a:rPr>
              <a:t>
</a:t>
            </a:r>
            <a:pPr algn="l" indent="0" marL="0">
              <a:lnSpc>
                <a:spcPts val="1600"/>
              </a:lnSpc>
              <a:buNone/>
            </a:pPr>
            <a:r>
              <a:rPr lang="en-US" sz="1400" dirty="0">
                <a:solidFill>
                  <a:srgbClr val="444444"/>
                </a:solidFill>
                <a:latin typeface="Poppins" pitchFamily="34" charset="0"/>
                <a:ea typeface="Poppins" pitchFamily="34" charset="-122"/>
                <a:cs typeface="Poppins" pitchFamily="34" charset="-120"/>
              </a:rPr>
              <a:t>Follow tech blogs and social media news sites. </a:t>
            </a:r>
            <a:pPr algn="l" indent="0" marL="0">
              <a:lnSpc>
                <a:spcPts val="1600"/>
              </a:lnSpc>
              <a:buNone/>
            </a:pPr>
            <a:r>
              <a:rPr lang="en-US" sz="1400" dirty="0">
                <a:solidFill>
                  <a:srgbClr val="444444"/>
                </a:solidFill>
                <a:latin typeface="Poppins" pitchFamily="34" charset="0"/>
                <a:ea typeface="Poppins" pitchFamily="34" charset="-122"/>
                <a:cs typeface="Poppins" pitchFamily="34" charset="-120"/>
              </a:rPr>
              <a:t>
</a:t>
            </a:r>
            <a:pPr algn="l" indent="0" marL="0">
              <a:lnSpc>
                <a:spcPts val="1600"/>
              </a:lnSpc>
              <a:buNone/>
            </a:pPr>
            <a:r>
              <a:rPr lang="en-US" sz="1400" dirty="0">
                <a:solidFill>
                  <a:srgbClr val="444444"/>
                </a:solidFill>
                <a:latin typeface="Poppins" pitchFamily="34" charset="0"/>
                <a:ea typeface="Poppins" pitchFamily="34" charset="-122"/>
                <a:cs typeface="Poppins" pitchFamily="34" charset="-120"/>
              </a:rPr>
              <a:t>Experiment and see what works for you.</a:t>
            </a:r>
            <a:pPr algn="l" indent="0" marL="0">
              <a:lnSpc>
                <a:spcPts val="1600"/>
              </a:lnSpc>
              <a:buNone/>
            </a:pPr>
            <a:r>
              <a:rPr lang="en-US" sz="1400" dirty="0">
                <a:solidFill>
                  <a:srgbClr val="444444"/>
                </a:solidFill>
                <a:latin typeface="Poppins" pitchFamily="34" charset="0"/>
                <a:ea typeface="Poppins" pitchFamily="34" charset="-122"/>
                <a:cs typeface="Poppins" pitchFamily="34" charset="-120"/>
              </a:rPr>
              <a:t>
</a:t>
            </a:r>
            <a:pPr algn="l" indent="0" marL="0">
              <a:lnSpc>
                <a:spcPts val="1600"/>
              </a:lnSpc>
              <a:buNone/>
            </a:pPr>
            <a:r>
              <a:rPr lang="en-US" sz="1400" dirty="0">
                <a:solidFill>
                  <a:srgbClr val="444444"/>
                </a:solidFill>
                <a:latin typeface="Poppins" pitchFamily="34" charset="0"/>
                <a:ea typeface="Poppins" pitchFamily="34" charset="-122"/>
                <a:cs typeface="Poppins" pitchFamily="34" charset="-120"/>
              </a:rPr>
              <a:t>
</a:t>
            </a:r>
            <a:endParaRPr lang="en-US" sz="1400" dirty="0"/>
          </a:p>
        </p:txBody>
      </p:sp>
      <p:sp>
        <p:nvSpPr>
          <p:cNvPr id="9" name="Text 7"/>
          <p:cNvSpPr/>
          <p:nvPr/>
        </p:nvSpPr>
        <p:spPr>
          <a:xfrm>
            <a:off x="8229600" y="4783455"/>
            <a:ext cx="6858000" cy="0"/>
          </a:xfrm>
          <a:prstGeom prst="rect">
            <a:avLst/>
          </a:prstGeom>
          <a:noFill/>
          <a:ln/>
        </p:spPr>
        <p:txBody>
          <a:bodyPr wrap="square" rtlCol="0" anchor="ctr"/>
          <a:lstStyle/>
          <a:p>
            <a:pPr indent="0" marL="0">
              <a:buNone/>
            </a:pPr>
            <a:r>
              <a:rPr lang="en-US" sz="1200" dirty="0">
                <a:solidFill>
                  <a:srgbClr val="333333"/>
                </a:solidFill>
                <a:latin typeface="Courier New" pitchFamily="34" charset="0"/>
                <a:ea typeface="Courier New" pitchFamily="34" charset="-122"/>
                <a:cs typeface="Courier New" pitchFamily="34" charset="-120"/>
              </a:rPr>
              <a:t>26</a:t>
            </a:r>
            <a:endParaRPr lang="en-US" sz="1200" dirty="0"/>
          </a:p>
        </p:txBody>
      </p:sp>
      <p:sp>
        <p:nvSpPr>
          <p:cNvPr id="10" name="Shape 8"/>
          <p:cNvSpPr/>
          <p:nvPr/>
        </p:nvSpPr>
        <p:spPr>
          <a:xfrm>
            <a:off x="457200" y="4526280"/>
            <a:ext cx="8046720" cy="27432"/>
          </a:xfrm>
          <a:prstGeom prst="rect">
            <a:avLst/>
          </a:prstGeom>
          <a:solidFill>
            <a:srgbClr val="999999"/>
          </a:solidFill>
          <a:ln/>
        </p:spPr>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Shape 0"/>
          <p:cNvSpPr/>
          <p:nvPr/>
        </p:nvSpPr>
        <p:spPr>
          <a:xfrm>
            <a:off x="5570182" y="2993686"/>
            <a:ext cx="182880" cy="182880"/>
          </a:xfrm>
          <a:prstGeom prst="sun">
            <a:avLst/>
          </a:prstGeom>
          <a:noFill/>
          <a:ln w="1270">
            <a:solidFill>
              <a:srgbClr val="5A84CA"/>
            </a:solidFill>
            <a:prstDash val="solid"/>
          </a:ln>
        </p:spPr>
      </p:sp>
      <p:sp>
        <p:nvSpPr>
          <p:cNvPr id="3" name="Shape 1"/>
          <p:cNvSpPr/>
          <p:nvPr/>
        </p:nvSpPr>
        <p:spPr>
          <a:xfrm>
            <a:off x="5159744" y="3368108"/>
            <a:ext cx="182880" cy="182880"/>
          </a:xfrm>
          <a:prstGeom prst="triangle">
            <a:avLst/>
          </a:prstGeom>
          <a:noFill/>
          <a:ln w="1270">
            <a:solidFill>
              <a:srgbClr val="FEAFFC"/>
            </a:solidFill>
            <a:prstDash val="solid"/>
          </a:ln>
        </p:spPr>
      </p:sp>
      <p:sp>
        <p:nvSpPr>
          <p:cNvPr id="4" name="Shape 2"/>
          <p:cNvSpPr/>
          <p:nvPr/>
        </p:nvSpPr>
        <p:spPr>
          <a:xfrm>
            <a:off x="6797051" y="3188089"/>
            <a:ext cx="182880" cy="182880"/>
          </a:xfrm>
          <a:prstGeom prst="rect">
            <a:avLst/>
          </a:prstGeom>
          <a:noFill/>
          <a:ln w="1270">
            <a:solidFill>
              <a:srgbClr val="34F024"/>
            </a:solidFill>
            <a:prstDash val="solid"/>
          </a:ln>
        </p:spPr>
      </p:sp>
      <p:sp>
        <p:nvSpPr>
          <p:cNvPr id="5" name="Shape 3"/>
          <p:cNvSpPr/>
          <p:nvPr/>
        </p:nvSpPr>
        <p:spPr>
          <a:xfrm>
            <a:off x="6415620" y="1252329"/>
            <a:ext cx="182880" cy="182880"/>
          </a:xfrm>
          <a:prstGeom prst="triangle">
            <a:avLst/>
          </a:prstGeom>
          <a:noFill/>
          <a:ln w="1270">
            <a:solidFill>
              <a:srgbClr val="E9B801"/>
            </a:solidFill>
            <a:prstDash val="solid"/>
          </a:ln>
        </p:spPr>
      </p:sp>
      <p:sp>
        <p:nvSpPr>
          <p:cNvPr id="6" name="Shape 4"/>
          <p:cNvSpPr/>
          <p:nvPr/>
        </p:nvSpPr>
        <p:spPr>
          <a:xfrm>
            <a:off x="7503624" y="4477630"/>
            <a:ext cx="182880" cy="182880"/>
          </a:xfrm>
          <a:prstGeom prst="cube">
            <a:avLst/>
          </a:prstGeom>
          <a:noFill/>
          <a:ln w="1270">
            <a:solidFill>
              <a:srgbClr val="A37E66"/>
            </a:solidFill>
            <a:prstDash val="solid"/>
          </a:ln>
        </p:spPr>
      </p:sp>
      <p:sp>
        <p:nvSpPr>
          <p:cNvPr id="7" name="Text 5"/>
          <p:cNvSpPr/>
          <p:nvPr/>
        </p:nvSpPr>
        <p:spPr>
          <a:xfrm>
            <a:off x="457200" y="457200"/>
            <a:ext cx="8229600" cy="914400"/>
          </a:xfrm>
          <a:prstGeom prst="rect">
            <a:avLst/>
          </a:prstGeom>
          <a:noFill/>
          <a:ln/>
        </p:spPr>
        <p:txBody>
          <a:bodyPr wrap="square" rtlCol="0" anchor="ctr"/>
          <a:lstStyle/>
          <a:p>
            <a:pPr algn="ctr" indent="0" marL="0">
              <a:buNone/>
            </a:pPr>
            <a:r>
              <a:rPr lang="en-US" sz="3000" b="1" dirty="0">
                <a:solidFill>
                  <a:srgbClr val="DC143C"/>
                </a:solidFill>
                <a:latin typeface="Montserrat" pitchFamily="34" charset="0"/>
                <a:ea typeface="Montserrat" pitchFamily="34" charset="-122"/>
                <a:cs typeface="Montserrat" pitchFamily="34" charset="-120"/>
              </a:rPr>
              <a:t>Social Media:  A Summary</a:t>
            </a:r>
            <a:endParaRPr lang="en-US" sz="3000" dirty="0"/>
          </a:p>
        </p:txBody>
      </p:sp>
      <p:sp>
        <p:nvSpPr>
          <p:cNvPr id="8" name="Text 6"/>
          <p:cNvSpPr/>
          <p:nvPr/>
        </p:nvSpPr>
        <p:spPr>
          <a:xfrm>
            <a:off x="457200" y="1645920"/>
            <a:ext cx="8229600" cy="3086100"/>
          </a:xfrm>
          <a:prstGeom prst="rect">
            <a:avLst/>
          </a:prstGeom>
          <a:noFill/>
          <a:ln/>
        </p:spPr>
        <p:txBody>
          <a:bodyPr wrap="square" rtlCol="0" anchor="ctr">
            <a:normAutofit/>
          </a:bodyPr>
          <a:lstStyle/>
          <a:p>
            <a:pPr algn="l" indent="0" marL="0">
              <a:lnSpc>
                <a:spcPts val="1600"/>
              </a:lnSpc>
              <a:buNone/>
            </a:pPr>
            <a:r>
              <a:rPr lang="en-US" sz="1400" dirty="0">
                <a:solidFill>
                  <a:srgbClr val="FFFFFF"/>
                </a:solidFill>
                <a:latin typeface="Poppins" pitchFamily="34" charset="0"/>
                <a:ea typeface="Poppins" pitchFamily="34" charset="-122"/>
                <a:cs typeface="Poppins" pitchFamily="34" charset="-120"/>
              </a:rPr>
              <a:t>Social media connects people, empowers communication, and shapes culture. By understanding the platforms, practicing safe habits, and engaging thoughtfully, you can leverage the power of social media for your personal and professional goals.</a:t>
            </a:r>
            <a:pPr algn="l" indent="0" marL="0">
              <a:lnSpc>
                <a:spcPts val="1600"/>
              </a:lnSpc>
              <a:buNone/>
            </a:pPr>
            <a:r>
              <a:rPr lang="en-US" sz="1400" dirty="0">
                <a:solidFill>
                  <a:srgbClr val="FFFFFF"/>
                </a:solidFill>
                <a:latin typeface="Poppins" pitchFamily="34" charset="0"/>
                <a:ea typeface="Poppins" pitchFamily="34" charset="-122"/>
                <a:cs typeface="Poppins" pitchFamily="34" charset="-120"/>
              </a:rPr>
              <a:t>
</a:t>
            </a:r>
            <a:endParaRPr lang="en-US" sz="1400" dirty="0"/>
          </a:p>
        </p:txBody>
      </p:sp>
      <p:sp>
        <p:nvSpPr>
          <p:cNvPr id="9" name="Text 7"/>
          <p:cNvSpPr/>
          <p:nvPr/>
        </p:nvSpPr>
        <p:spPr>
          <a:xfrm>
            <a:off x="8229600" y="4783455"/>
            <a:ext cx="6858000" cy="0"/>
          </a:xfrm>
          <a:prstGeom prst="rect">
            <a:avLst/>
          </a:prstGeom>
          <a:noFill/>
          <a:ln/>
        </p:spPr>
        <p:txBody>
          <a:bodyPr wrap="square" rtlCol="0" anchor="ctr"/>
          <a:lstStyle/>
          <a:p>
            <a:pPr indent="0" marL="0">
              <a:buNone/>
            </a:pPr>
            <a:r>
              <a:rPr lang="en-US" sz="1200" dirty="0">
                <a:solidFill>
                  <a:srgbClr val="AAAAAA"/>
                </a:solidFill>
                <a:latin typeface="Courier New" pitchFamily="34" charset="0"/>
                <a:ea typeface="Courier New" pitchFamily="34" charset="-122"/>
                <a:cs typeface="Courier New" pitchFamily="34" charset="-120"/>
              </a:rPr>
              <a:t>27</a:t>
            </a:r>
            <a:endParaRPr lang="en-US" sz="1200" dirty="0"/>
          </a:p>
        </p:txBody>
      </p:sp>
      <p:sp>
        <p:nvSpPr>
          <p:cNvPr id="10" name="Shape 8"/>
          <p:cNvSpPr/>
          <p:nvPr/>
        </p:nvSpPr>
        <p:spPr>
          <a:xfrm>
            <a:off x="457200" y="4526280"/>
            <a:ext cx="8046720" cy="27432"/>
          </a:xfrm>
          <a:prstGeom prst="rect">
            <a:avLst/>
          </a:prstGeom>
          <a:solidFill>
            <a:srgbClr val="AAAAAA"/>
          </a:solidFill>
          <a:ln/>
        </p:spPr>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Shape 0"/>
          <p:cNvSpPr/>
          <p:nvPr/>
        </p:nvSpPr>
        <p:spPr>
          <a:xfrm>
            <a:off x="8049445" y="2908582"/>
            <a:ext cx="182880" cy="182880"/>
          </a:xfrm>
          <a:prstGeom prst="cube">
            <a:avLst/>
          </a:prstGeom>
          <a:noFill/>
          <a:ln w="1270">
            <a:solidFill>
              <a:srgbClr val="76E97B"/>
            </a:solidFill>
            <a:prstDash val="solid"/>
          </a:ln>
        </p:spPr>
      </p:sp>
      <p:sp>
        <p:nvSpPr>
          <p:cNvPr id="3" name="Shape 1"/>
          <p:cNvSpPr/>
          <p:nvPr/>
        </p:nvSpPr>
        <p:spPr>
          <a:xfrm>
            <a:off x="4253026" y="4517350"/>
            <a:ext cx="182880" cy="182880"/>
          </a:xfrm>
          <a:prstGeom prst="rect">
            <a:avLst/>
          </a:prstGeom>
          <a:noFill/>
          <a:ln w="1270">
            <a:solidFill>
              <a:srgbClr val="A2EDB1"/>
            </a:solidFill>
            <a:prstDash val="solid"/>
          </a:ln>
        </p:spPr>
      </p:sp>
      <p:sp>
        <p:nvSpPr>
          <p:cNvPr id="4" name="Shape 2"/>
          <p:cNvSpPr/>
          <p:nvPr/>
        </p:nvSpPr>
        <p:spPr>
          <a:xfrm>
            <a:off x="7030206" y="1954724"/>
            <a:ext cx="182880" cy="182880"/>
          </a:xfrm>
          <a:prstGeom prst="rect">
            <a:avLst/>
          </a:prstGeom>
          <a:noFill/>
          <a:ln w="1270">
            <a:solidFill>
              <a:srgbClr val="B01011"/>
            </a:solidFill>
            <a:prstDash val="solid"/>
          </a:ln>
        </p:spPr>
      </p:sp>
      <p:sp>
        <p:nvSpPr>
          <p:cNvPr id="5" name="Shape 3"/>
          <p:cNvSpPr/>
          <p:nvPr/>
        </p:nvSpPr>
        <p:spPr>
          <a:xfrm>
            <a:off x="2449126" y="3314041"/>
            <a:ext cx="182880" cy="182880"/>
          </a:xfrm>
          <a:prstGeom prst="cube">
            <a:avLst/>
          </a:prstGeom>
          <a:noFill/>
          <a:ln w="1270">
            <a:solidFill>
              <a:srgbClr val="151D97"/>
            </a:solidFill>
            <a:prstDash val="solid"/>
          </a:ln>
        </p:spPr>
      </p:sp>
      <p:sp>
        <p:nvSpPr>
          <p:cNvPr id="6" name="Shape 4"/>
          <p:cNvSpPr/>
          <p:nvPr/>
        </p:nvSpPr>
        <p:spPr>
          <a:xfrm>
            <a:off x="6120353" y="3671483"/>
            <a:ext cx="182880" cy="182880"/>
          </a:xfrm>
          <a:prstGeom prst="cube">
            <a:avLst/>
          </a:prstGeom>
          <a:noFill/>
          <a:ln w="1270">
            <a:solidFill>
              <a:srgbClr val="0821C2"/>
            </a:solidFill>
            <a:prstDash val="solid"/>
          </a:ln>
        </p:spPr>
      </p:sp>
      <p:sp>
        <p:nvSpPr>
          <p:cNvPr id="7" name="Text 5"/>
          <p:cNvSpPr/>
          <p:nvPr/>
        </p:nvSpPr>
        <p:spPr>
          <a:xfrm>
            <a:off x="457200" y="457200"/>
            <a:ext cx="8229600" cy="914400"/>
          </a:xfrm>
          <a:prstGeom prst="rect">
            <a:avLst/>
          </a:prstGeom>
          <a:noFill/>
          <a:ln/>
        </p:spPr>
        <p:txBody>
          <a:bodyPr wrap="square" rtlCol="0" anchor="ctr"/>
          <a:lstStyle/>
          <a:p>
            <a:pPr algn="ctr" indent="0" marL="0">
              <a:buNone/>
            </a:pPr>
            <a:r>
              <a:rPr lang="en-US" sz="3000" b="1" dirty="0">
                <a:solidFill>
                  <a:srgbClr val="DC143C"/>
                </a:solidFill>
                <a:latin typeface="Montserrat" pitchFamily="34" charset="0"/>
                <a:ea typeface="Montserrat" pitchFamily="34" charset="-122"/>
                <a:cs typeface="Montserrat" pitchFamily="34" charset="-120"/>
              </a:rPr>
              <a:t>Questions?</a:t>
            </a:r>
            <a:endParaRPr lang="en-US" sz="3000" dirty="0"/>
          </a:p>
        </p:txBody>
      </p:sp>
      <p:sp>
        <p:nvSpPr>
          <p:cNvPr id="8" name="Text 6"/>
          <p:cNvSpPr/>
          <p:nvPr/>
        </p:nvSpPr>
        <p:spPr>
          <a:xfrm>
            <a:off x="457200" y="1645920"/>
            <a:ext cx="8229600" cy="3086100"/>
          </a:xfrm>
          <a:prstGeom prst="rect">
            <a:avLst/>
          </a:prstGeom>
          <a:noFill/>
          <a:ln/>
        </p:spPr>
        <p:txBody>
          <a:bodyPr wrap="square" rtlCol="0" anchor="ctr">
            <a:normAutofit/>
          </a:bodyPr>
          <a:lstStyle/>
          <a:p>
            <a:pPr algn="l" indent="0" marL="0">
              <a:lnSpc>
                <a:spcPts val="1600"/>
              </a:lnSpc>
              <a:buNone/>
            </a:pPr>
            <a:r>
              <a:rPr lang="en-US" sz="1400" dirty="0">
                <a:solidFill>
                  <a:srgbClr val="FFFFFF"/>
                </a:solidFill>
                <a:latin typeface="Poppins" pitchFamily="34" charset="0"/>
                <a:ea typeface="Poppins" pitchFamily="34" charset="-122"/>
                <a:cs typeface="Poppins" pitchFamily="34" charset="-120"/>
              </a:rPr>
              <a:t>Thank you for your time! Are there any questions?</a:t>
            </a:r>
            <a:pPr algn="l" indent="0" marL="0">
              <a:lnSpc>
                <a:spcPts val="1600"/>
              </a:lnSpc>
              <a:buNone/>
            </a:pPr>
            <a:r>
              <a:rPr lang="en-US" sz="1400" dirty="0">
                <a:solidFill>
                  <a:srgbClr val="FFFFFF"/>
                </a:solidFill>
                <a:latin typeface="Poppins" pitchFamily="34" charset="0"/>
                <a:ea typeface="Poppins" pitchFamily="34" charset="-122"/>
                <a:cs typeface="Poppins" pitchFamily="34" charset="-120"/>
              </a:rPr>
              <a:t>
</a:t>
            </a:r>
            <a:endParaRPr lang="en-US" sz="1400" dirty="0"/>
          </a:p>
        </p:txBody>
      </p:sp>
      <p:sp>
        <p:nvSpPr>
          <p:cNvPr id="9" name="Text 7"/>
          <p:cNvSpPr/>
          <p:nvPr/>
        </p:nvSpPr>
        <p:spPr>
          <a:xfrm>
            <a:off x="8229600" y="4783455"/>
            <a:ext cx="6858000" cy="0"/>
          </a:xfrm>
          <a:prstGeom prst="rect">
            <a:avLst/>
          </a:prstGeom>
          <a:noFill/>
          <a:ln/>
        </p:spPr>
        <p:txBody>
          <a:bodyPr wrap="square" rtlCol="0" anchor="ctr"/>
          <a:lstStyle/>
          <a:p>
            <a:pPr indent="0" marL="0">
              <a:buNone/>
            </a:pPr>
            <a:r>
              <a:rPr lang="en-US" sz="1200" dirty="0">
                <a:solidFill>
                  <a:srgbClr val="AAAAAA"/>
                </a:solidFill>
                <a:latin typeface="Courier New" pitchFamily="34" charset="0"/>
                <a:ea typeface="Courier New" pitchFamily="34" charset="-122"/>
                <a:cs typeface="Courier New" pitchFamily="34" charset="-120"/>
              </a:rPr>
              <a:t>28</a:t>
            </a:r>
            <a:endParaRPr lang="en-US" sz="1200" dirty="0"/>
          </a:p>
        </p:txBody>
      </p:sp>
      <p:sp>
        <p:nvSpPr>
          <p:cNvPr id="10" name="Shape 8"/>
          <p:cNvSpPr/>
          <p:nvPr/>
        </p:nvSpPr>
        <p:spPr>
          <a:xfrm>
            <a:off x="457200" y="4526280"/>
            <a:ext cx="8046720" cy="27432"/>
          </a:xfrm>
          <a:prstGeom prst="rect">
            <a:avLst/>
          </a:prstGeom>
          <a:solidFill>
            <a:srgbClr val="AAAAAA"/>
          </a:solidFill>
          <a:ln/>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Shape 0"/>
          <p:cNvSpPr/>
          <p:nvPr/>
        </p:nvSpPr>
        <p:spPr>
          <a:xfrm>
            <a:off x="3190179" y="1254347"/>
            <a:ext cx="182880" cy="182880"/>
          </a:xfrm>
          <a:prstGeom prst="triangle">
            <a:avLst/>
          </a:prstGeom>
          <a:noFill/>
          <a:ln w="1270">
            <a:solidFill>
              <a:srgbClr val="550614"/>
            </a:solidFill>
            <a:prstDash val="solid"/>
          </a:ln>
        </p:spPr>
      </p:sp>
      <p:sp>
        <p:nvSpPr>
          <p:cNvPr id="3" name="Shape 1"/>
          <p:cNvSpPr/>
          <p:nvPr/>
        </p:nvSpPr>
        <p:spPr>
          <a:xfrm>
            <a:off x="3937687" y="1579805"/>
            <a:ext cx="182880" cy="182880"/>
          </a:xfrm>
          <a:prstGeom prst="sun">
            <a:avLst/>
          </a:prstGeom>
          <a:noFill/>
          <a:ln w="1270">
            <a:solidFill>
              <a:srgbClr val="E94D68"/>
            </a:solidFill>
            <a:prstDash val="solid"/>
          </a:ln>
        </p:spPr>
      </p:sp>
      <p:sp>
        <p:nvSpPr>
          <p:cNvPr id="4" name="Shape 2"/>
          <p:cNvSpPr/>
          <p:nvPr/>
        </p:nvSpPr>
        <p:spPr>
          <a:xfrm>
            <a:off x="7140971" y="4336018"/>
            <a:ext cx="182880" cy="182880"/>
          </a:xfrm>
          <a:prstGeom prst="sun">
            <a:avLst/>
          </a:prstGeom>
          <a:noFill/>
          <a:ln w="1270">
            <a:solidFill>
              <a:srgbClr val="10B356"/>
            </a:solidFill>
            <a:prstDash val="solid"/>
          </a:ln>
        </p:spPr>
      </p:sp>
      <p:sp>
        <p:nvSpPr>
          <p:cNvPr id="5" name="Shape 3"/>
          <p:cNvSpPr/>
          <p:nvPr/>
        </p:nvSpPr>
        <p:spPr>
          <a:xfrm>
            <a:off x="8038432" y="3434829"/>
            <a:ext cx="182880" cy="182880"/>
          </a:xfrm>
          <a:prstGeom prst="rect">
            <a:avLst/>
          </a:prstGeom>
          <a:noFill/>
          <a:ln w="1270">
            <a:solidFill>
              <a:srgbClr val="D32F84"/>
            </a:solidFill>
            <a:prstDash val="solid"/>
          </a:ln>
        </p:spPr>
      </p:sp>
      <p:sp>
        <p:nvSpPr>
          <p:cNvPr id="6" name="Shape 4"/>
          <p:cNvSpPr/>
          <p:nvPr/>
        </p:nvSpPr>
        <p:spPr>
          <a:xfrm>
            <a:off x="22336" y="1117075"/>
            <a:ext cx="182880" cy="182880"/>
          </a:xfrm>
          <a:prstGeom prst="sun">
            <a:avLst/>
          </a:prstGeom>
          <a:noFill/>
          <a:ln w="1270">
            <a:solidFill>
              <a:srgbClr val="DB796C"/>
            </a:solidFill>
            <a:prstDash val="solid"/>
          </a:ln>
        </p:spPr>
      </p:sp>
      <p:sp>
        <p:nvSpPr>
          <p:cNvPr id="7" name="Text 5"/>
          <p:cNvSpPr/>
          <p:nvPr/>
        </p:nvSpPr>
        <p:spPr>
          <a:xfrm>
            <a:off x="457200" y="457200"/>
            <a:ext cx="8229600" cy="914400"/>
          </a:xfrm>
          <a:prstGeom prst="rect">
            <a:avLst/>
          </a:prstGeom>
          <a:noFill/>
          <a:ln/>
        </p:spPr>
        <p:txBody>
          <a:bodyPr wrap="square" rtlCol="0" anchor="ctr"/>
          <a:lstStyle/>
          <a:p>
            <a:pPr algn="ctr" indent="0" marL="0">
              <a:buNone/>
            </a:pPr>
            <a:r>
              <a:rPr lang="en-US" sz="3000" b="1" dirty="0">
                <a:solidFill>
                  <a:srgbClr val="DC143C"/>
                </a:solidFill>
                <a:latin typeface="Montserrat" pitchFamily="34" charset="0"/>
                <a:ea typeface="Montserrat" pitchFamily="34" charset="-122"/>
                <a:cs typeface="Montserrat" pitchFamily="34" charset="-120"/>
              </a:rPr>
              <a:t>Popular Platforms: Facebook</a:t>
            </a:r>
            <a:endParaRPr lang="en-US" sz="3000" dirty="0"/>
          </a:p>
        </p:txBody>
      </p:sp>
      <p:sp>
        <p:nvSpPr>
          <p:cNvPr id="8" name="Text 6"/>
          <p:cNvSpPr/>
          <p:nvPr/>
        </p:nvSpPr>
        <p:spPr>
          <a:xfrm>
            <a:off x="457200" y="1645920"/>
            <a:ext cx="8229600" cy="3086100"/>
          </a:xfrm>
          <a:prstGeom prst="rect">
            <a:avLst/>
          </a:prstGeom>
          <a:noFill/>
          <a:ln/>
        </p:spPr>
        <p:txBody>
          <a:bodyPr wrap="square" rtlCol="0" anchor="ctr">
            <a:normAutofit/>
          </a:bodyPr>
          <a:lstStyle/>
          <a:p>
            <a:pPr algn="just" indent="0" marL="0">
              <a:lnSpc>
                <a:spcPts val="1600"/>
              </a:lnSpc>
              <a:buNone/>
            </a:pPr>
            <a:r>
              <a:rPr lang="en-US" sz="1400" b="1" dirty="0">
                <a:solidFill>
                  <a:srgbClr val="444444"/>
                </a:solidFill>
                <a:latin typeface="Poppins" pitchFamily="34" charset="0"/>
                <a:ea typeface="Poppins" pitchFamily="34" charset="-122"/>
                <a:cs typeface="Poppins" pitchFamily="34" charset="-120"/>
              </a:rPr>
              <a:t>Facebook:</a:t>
            </a:r>
            <a:pPr algn="just" indent="0" marL="0">
              <a:lnSpc>
                <a:spcPts val="1600"/>
              </a:lnSpc>
              <a:buNone/>
            </a:pPr>
            <a:r>
              <a:rPr lang="en-US" sz="1400" dirty="0">
                <a:solidFill>
                  <a:srgbClr val="444444"/>
                </a:solidFill>
                <a:latin typeface="Poppins" pitchFamily="34" charset="0"/>
                <a:ea typeface="Poppins" pitchFamily="34" charset="-122"/>
                <a:cs typeface="Poppins" pitchFamily="34" charset="-120"/>
              </a:rPr>
              <a:t>
</a:t>
            </a:r>
            <a:pPr algn="just" indent="0" marL="0">
              <a:lnSpc>
                <a:spcPts val="1600"/>
              </a:lnSpc>
              <a:buNone/>
            </a:pPr>
            <a:r>
              <a:rPr lang="en-US" sz="1400" dirty="0">
                <a:solidFill>
                  <a:srgbClr val="444444"/>
                </a:solidFill>
                <a:latin typeface="Poppins" pitchFamily="34" charset="0"/>
                <a:ea typeface="Poppins" pitchFamily="34" charset="-122"/>
                <a:cs typeface="Poppins" pitchFamily="34" charset="-120"/>
              </a:rPr>
              <a:t>
</a:t>
            </a:r>
            <a:pPr algn="just" indent="0" marL="0">
              <a:lnSpc>
                <a:spcPts val="1600"/>
              </a:lnSpc>
              <a:buNone/>
            </a:pPr>
            <a:r>
              <a:rPr lang="en-US" sz="1400" dirty="0">
                <a:solidFill>
                  <a:srgbClr val="444444"/>
                </a:solidFill>
                <a:latin typeface="Poppins" pitchFamily="34" charset="0"/>
                <a:ea typeface="Poppins" pitchFamily="34" charset="-122"/>
                <a:cs typeface="Poppins" pitchFamily="34" charset="-120"/>
              </a:rPr>
              <a:t>One of the largest social networks globally.</a:t>
            </a:r>
            <a:pPr algn="just" indent="0" marL="0">
              <a:lnSpc>
                <a:spcPts val="1600"/>
              </a:lnSpc>
              <a:buNone/>
            </a:pPr>
            <a:r>
              <a:rPr lang="en-US" sz="1400" dirty="0">
                <a:solidFill>
                  <a:srgbClr val="444444"/>
                </a:solidFill>
                <a:latin typeface="Poppins" pitchFamily="34" charset="0"/>
                <a:ea typeface="Poppins" pitchFamily="34" charset="-122"/>
                <a:cs typeface="Poppins" pitchFamily="34" charset="-120"/>
              </a:rPr>
              <a:t>
</a:t>
            </a:r>
            <a:pPr algn="just" indent="0" marL="0">
              <a:lnSpc>
                <a:spcPts val="1600"/>
              </a:lnSpc>
              <a:buNone/>
            </a:pPr>
            <a:r>
              <a:rPr lang="en-US" sz="1400" dirty="0">
                <a:solidFill>
                  <a:srgbClr val="444444"/>
                </a:solidFill>
                <a:latin typeface="Poppins" pitchFamily="34" charset="0"/>
                <a:ea typeface="Poppins" pitchFamily="34" charset="-122"/>
                <a:cs typeface="Poppins" pitchFamily="34" charset="-120"/>
              </a:rPr>
              <a:t>Connect with friends and family, join groups, follow pages.</a:t>
            </a:r>
            <a:pPr algn="just" indent="0" marL="0">
              <a:lnSpc>
                <a:spcPts val="1600"/>
              </a:lnSpc>
              <a:buNone/>
            </a:pPr>
            <a:r>
              <a:rPr lang="en-US" sz="1400" dirty="0">
                <a:solidFill>
                  <a:srgbClr val="444444"/>
                </a:solidFill>
                <a:latin typeface="Poppins" pitchFamily="34" charset="0"/>
                <a:ea typeface="Poppins" pitchFamily="34" charset="-122"/>
                <a:cs typeface="Poppins" pitchFamily="34" charset="-120"/>
              </a:rPr>
              <a:t>
</a:t>
            </a:r>
            <a:pPr algn="just" indent="0" marL="0">
              <a:lnSpc>
                <a:spcPts val="1600"/>
              </a:lnSpc>
              <a:buNone/>
            </a:pPr>
            <a:r>
              <a:rPr lang="en-US" sz="1400" dirty="0">
                <a:solidFill>
                  <a:srgbClr val="444444"/>
                </a:solidFill>
                <a:latin typeface="Poppins" pitchFamily="34" charset="0"/>
                <a:ea typeface="Poppins" pitchFamily="34" charset="-122"/>
                <a:cs typeface="Poppins" pitchFamily="34" charset="-120"/>
              </a:rPr>
              <a:t>Share updates, photos, videos, and articles.</a:t>
            </a:r>
            <a:pPr algn="just" indent="0" marL="0">
              <a:lnSpc>
                <a:spcPts val="1600"/>
              </a:lnSpc>
              <a:buNone/>
            </a:pPr>
            <a:r>
              <a:rPr lang="en-US" sz="1400" dirty="0">
                <a:solidFill>
                  <a:srgbClr val="444444"/>
                </a:solidFill>
                <a:latin typeface="Poppins" pitchFamily="34" charset="0"/>
                <a:ea typeface="Poppins" pitchFamily="34" charset="-122"/>
                <a:cs typeface="Poppins" pitchFamily="34" charset="-120"/>
              </a:rPr>
              <a:t>
</a:t>
            </a:r>
            <a:pPr algn="just" indent="0" marL="0">
              <a:lnSpc>
                <a:spcPts val="1600"/>
              </a:lnSpc>
              <a:buNone/>
            </a:pPr>
            <a:r>
              <a:rPr lang="en-US" sz="1400" dirty="0">
                <a:solidFill>
                  <a:srgbClr val="444444"/>
                </a:solidFill>
                <a:latin typeface="Poppins" pitchFamily="34" charset="0"/>
                <a:ea typeface="Poppins" pitchFamily="34" charset="-122"/>
                <a:cs typeface="Poppins" pitchFamily="34" charset="-120"/>
              </a:rPr>
              <a:t>Used for personal and professional networking.</a:t>
            </a:r>
            <a:pPr algn="just" indent="0" marL="0">
              <a:lnSpc>
                <a:spcPts val="1600"/>
              </a:lnSpc>
              <a:buNone/>
            </a:pPr>
            <a:r>
              <a:rPr lang="en-US" sz="1400" dirty="0">
                <a:solidFill>
                  <a:srgbClr val="444444"/>
                </a:solidFill>
                <a:latin typeface="Poppins" pitchFamily="34" charset="0"/>
                <a:ea typeface="Poppins" pitchFamily="34" charset="-122"/>
                <a:cs typeface="Poppins" pitchFamily="34" charset="-120"/>
              </a:rPr>
              <a:t>
</a:t>
            </a:r>
            <a:pPr algn="just" indent="0" marL="0">
              <a:lnSpc>
                <a:spcPts val="1600"/>
              </a:lnSpc>
              <a:buNone/>
            </a:pPr>
            <a:r>
              <a:rPr lang="en-US" sz="1400" dirty="0">
                <a:solidFill>
                  <a:srgbClr val="444444"/>
                </a:solidFill>
                <a:latin typeface="Poppins" pitchFamily="34" charset="0"/>
                <a:ea typeface="Poppins" pitchFamily="34" charset="-122"/>
                <a:cs typeface="Poppins" pitchFamily="34" charset="-120"/>
              </a:rPr>
              <a:t>
</a:t>
            </a:r>
            <a:endParaRPr lang="en-US" sz="1400" dirty="0"/>
          </a:p>
        </p:txBody>
      </p:sp>
      <p:sp>
        <p:nvSpPr>
          <p:cNvPr id="9" name="Text 7"/>
          <p:cNvSpPr/>
          <p:nvPr/>
        </p:nvSpPr>
        <p:spPr>
          <a:xfrm>
            <a:off x="8229600" y="4783455"/>
            <a:ext cx="6858000" cy="0"/>
          </a:xfrm>
          <a:prstGeom prst="rect">
            <a:avLst/>
          </a:prstGeom>
          <a:noFill/>
          <a:ln/>
        </p:spPr>
        <p:txBody>
          <a:bodyPr wrap="square" rtlCol="0" anchor="ctr"/>
          <a:lstStyle/>
          <a:p>
            <a:pPr indent="0" marL="0">
              <a:buNone/>
            </a:pPr>
            <a:r>
              <a:rPr lang="en-US" sz="1200" dirty="0">
                <a:solidFill>
                  <a:srgbClr val="333333"/>
                </a:solidFill>
                <a:latin typeface="Courier New" pitchFamily="34" charset="0"/>
                <a:ea typeface="Courier New" pitchFamily="34" charset="-122"/>
                <a:cs typeface="Courier New" pitchFamily="34" charset="-120"/>
              </a:rPr>
              <a:t>3</a:t>
            </a:r>
            <a:endParaRPr lang="en-US" sz="1200" dirty="0"/>
          </a:p>
        </p:txBody>
      </p:sp>
      <p:sp>
        <p:nvSpPr>
          <p:cNvPr id="10" name="Shape 8"/>
          <p:cNvSpPr/>
          <p:nvPr/>
        </p:nvSpPr>
        <p:spPr>
          <a:xfrm>
            <a:off x="457200" y="4526280"/>
            <a:ext cx="8046720" cy="27432"/>
          </a:xfrm>
          <a:prstGeom prst="rect">
            <a:avLst/>
          </a:prstGeom>
          <a:solidFill>
            <a:srgbClr val="999999"/>
          </a:solidFill>
          <a:ln/>
        </p:spPr>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Shape 0"/>
          <p:cNvSpPr/>
          <p:nvPr/>
        </p:nvSpPr>
        <p:spPr>
          <a:xfrm>
            <a:off x="7483466" y="1445610"/>
            <a:ext cx="182880" cy="182880"/>
          </a:xfrm>
          <a:prstGeom prst="triangle">
            <a:avLst/>
          </a:prstGeom>
          <a:noFill/>
          <a:ln w="1270">
            <a:solidFill>
              <a:srgbClr val="6F38BF"/>
            </a:solidFill>
            <a:prstDash val="solid"/>
          </a:ln>
        </p:spPr>
      </p:sp>
      <p:sp>
        <p:nvSpPr>
          <p:cNvPr id="3" name="Shape 1"/>
          <p:cNvSpPr/>
          <p:nvPr/>
        </p:nvSpPr>
        <p:spPr>
          <a:xfrm>
            <a:off x="1630407" y="1396086"/>
            <a:ext cx="182880" cy="182880"/>
          </a:xfrm>
          <a:prstGeom prst="sun">
            <a:avLst/>
          </a:prstGeom>
          <a:noFill/>
          <a:ln w="1270">
            <a:solidFill>
              <a:srgbClr val="33DD78"/>
            </a:solidFill>
            <a:prstDash val="solid"/>
          </a:ln>
        </p:spPr>
      </p:sp>
      <p:sp>
        <p:nvSpPr>
          <p:cNvPr id="4" name="Shape 2"/>
          <p:cNvSpPr/>
          <p:nvPr/>
        </p:nvSpPr>
        <p:spPr>
          <a:xfrm>
            <a:off x="2283198" y="2901995"/>
            <a:ext cx="182880" cy="182880"/>
          </a:xfrm>
          <a:prstGeom prst="triangle">
            <a:avLst/>
          </a:prstGeom>
          <a:noFill/>
          <a:ln w="1270">
            <a:solidFill>
              <a:srgbClr val="9C3C86"/>
            </a:solidFill>
            <a:prstDash val="solid"/>
          </a:ln>
        </p:spPr>
      </p:sp>
      <p:sp>
        <p:nvSpPr>
          <p:cNvPr id="5" name="Shape 3"/>
          <p:cNvSpPr/>
          <p:nvPr/>
        </p:nvSpPr>
        <p:spPr>
          <a:xfrm>
            <a:off x="3233055" y="4139555"/>
            <a:ext cx="182880" cy="182880"/>
          </a:xfrm>
          <a:prstGeom prst="rect">
            <a:avLst/>
          </a:prstGeom>
          <a:noFill/>
          <a:ln w="1270">
            <a:solidFill>
              <a:srgbClr val="5D5801"/>
            </a:solidFill>
            <a:prstDash val="solid"/>
          </a:ln>
        </p:spPr>
      </p:sp>
      <p:sp>
        <p:nvSpPr>
          <p:cNvPr id="6" name="Shape 4"/>
          <p:cNvSpPr/>
          <p:nvPr/>
        </p:nvSpPr>
        <p:spPr>
          <a:xfrm>
            <a:off x="5545562" y="1665295"/>
            <a:ext cx="182880" cy="182880"/>
          </a:xfrm>
          <a:prstGeom prst="sun">
            <a:avLst/>
          </a:prstGeom>
          <a:noFill/>
          <a:ln w="1270">
            <a:solidFill>
              <a:srgbClr val="3CA6A9"/>
            </a:solidFill>
            <a:prstDash val="solid"/>
          </a:ln>
        </p:spPr>
      </p:sp>
      <p:sp>
        <p:nvSpPr>
          <p:cNvPr id="7" name="Text 5"/>
          <p:cNvSpPr/>
          <p:nvPr/>
        </p:nvSpPr>
        <p:spPr>
          <a:xfrm>
            <a:off x="457200" y="457200"/>
            <a:ext cx="8229600" cy="914400"/>
          </a:xfrm>
          <a:prstGeom prst="rect">
            <a:avLst/>
          </a:prstGeom>
          <a:noFill/>
          <a:ln/>
        </p:spPr>
        <p:txBody>
          <a:bodyPr wrap="square" rtlCol="0" anchor="ctr"/>
          <a:lstStyle/>
          <a:p>
            <a:pPr algn="ctr" indent="0" marL="0">
              <a:buNone/>
            </a:pPr>
            <a:r>
              <a:rPr lang="en-US" sz="3000" b="1" dirty="0">
                <a:solidFill>
                  <a:srgbClr val="DC143C"/>
                </a:solidFill>
                <a:latin typeface="Montserrat" pitchFamily="34" charset="0"/>
                <a:ea typeface="Montserrat" pitchFamily="34" charset="-122"/>
                <a:cs typeface="Montserrat" pitchFamily="34" charset="-120"/>
              </a:rPr>
              <a:t>Popular Platforms: Instagram</a:t>
            </a:r>
            <a:endParaRPr lang="en-US" sz="3000" dirty="0"/>
          </a:p>
        </p:txBody>
      </p:sp>
      <p:sp>
        <p:nvSpPr>
          <p:cNvPr id="8" name="Text 6"/>
          <p:cNvSpPr/>
          <p:nvPr/>
        </p:nvSpPr>
        <p:spPr>
          <a:xfrm>
            <a:off x="457200" y="1645920"/>
            <a:ext cx="8229600" cy="3086100"/>
          </a:xfrm>
          <a:prstGeom prst="rect">
            <a:avLst/>
          </a:prstGeom>
          <a:noFill/>
          <a:ln/>
        </p:spPr>
        <p:txBody>
          <a:bodyPr wrap="square" rtlCol="0" anchor="ctr">
            <a:normAutofit/>
          </a:bodyPr>
          <a:lstStyle/>
          <a:p>
            <a:pPr algn="l" indent="0" marL="0">
              <a:lnSpc>
                <a:spcPts val="1600"/>
              </a:lnSpc>
              <a:buNone/>
            </a:pPr>
            <a:r>
              <a:rPr lang="en-US" sz="1400" b="1" dirty="0">
                <a:solidFill>
                  <a:srgbClr val="444444"/>
                </a:solidFill>
                <a:latin typeface="Poppins" pitchFamily="34" charset="0"/>
                <a:ea typeface="Poppins" pitchFamily="34" charset="-122"/>
                <a:cs typeface="Poppins" pitchFamily="34" charset="-120"/>
              </a:rPr>
              <a:t>Instagram:</a:t>
            </a:r>
            <a:pPr algn="l" indent="0" marL="0">
              <a:lnSpc>
                <a:spcPts val="1600"/>
              </a:lnSpc>
              <a:buNone/>
            </a:pPr>
            <a:r>
              <a:rPr lang="en-US" sz="1400" dirty="0">
                <a:solidFill>
                  <a:srgbClr val="444444"/>
                </a:solidFill>
                <a:latin typeface="Poppins" pitchFamily="34" charset="0"/>
                <a:ea typeface="Poppins" pitchFamily="34" charset="-122"/>
                <a:cs typeface="Poppins" pitchFamily="34" charset="-120"/>
              </a:rPr>
              <a:t>
</a:t>
            </a:r>
            <a:pPr algn="l" indent="0" marL="0">
              <a:lnSpc>
                <a:spcPts val="1600"/>
              </a:lnSpc>
              <a:buNone/>
            </a:pPr>
            <a:r>
              <a:rPr lang="en-US" sz="1400" dirty="0">
                <a:solidFill>
                  <a:srgbClr val="444444"/>
                </a:solidFill>
                <a:latin typeface="Poppins" pitchFamily="34" charset="0"/>
                <a:ea typeface="Poppins" pitchFamily="34" charset="-122"/>
                <a:cs typeface="Poppins" pitchFamily="34" charset="-120"/>
              </a:rPr>
              <a:t>
</a:t>
            </a:r>
            <a:pPr algn="l" indent="0" marL="0">
              <a:lnSpc>
                <a:spcPts val="1600"/>
              </a:lnSpc>
              <a:buNone/>
            </a:pPr>
            <a:r>
              <a:rPr lang="en-US" sz="1400" dirty="0">
                <a:solidFill>
                  <a:srgbClr val="444444"/>
                </a:solidFill>
                <a:latin typeface="Poppins" pitchFamily="34" charset="0"/>
                <a:ea typeface="Poppins" pitchFamily="34" charset="-122"/>
                <a:cs typeface="Poppins" pitchFamily="34" charset="-120"/>
              </a:rPr>
              <a:t>Primarily a visual platform.</a:t>
            </a:r>
            <a:pPr algn="l" indent="0" marL="0">
              <a:lnSpc>
                <a:spcPts val="1600"/>
              </a:lnSpc>
              <a:buNone/>
            </a:pPr>
            <a:r>
              <a:rPr lang="en-US" sz="1400" dirty="0">
                <a:solidFill>
                  <a:srgbClr val="444444"/>
                </a:solidFill>
                <a:latin typeface="Poppins" pitchFamily="34" charset="0"/>
                <a:ea typeface="Poppins" pitchFamily="34" charset="-122"/>
                <a:cs typeface="Poppins" pitchFamily="34" charset="-120"/>
              </a:rPr>
              <a:t>
</a:t>
            </a:r>
            <a:pPr algn="l" indent="0" marL="0">
              <a:lnSpc>
                <a:spcPts val="1600"/>
              </a:lnSpc>
              <a:buNone/>
            </a:pPr>
            <a:r>
              <a:rPr lang="en-US" sz="1400" dirty="0">
                <a:solidFill>
                  <a:srgbClr val="444444"/>
                </a:solidFill>
                <a:latin typeface="Poppins" pitchFamily="34" charset="0"/>
                <a:ea typeface="Poppins" pitchFamily="34" charset="-122"/>
                <a:cs typeface="Poppins" pitchFamily="34" charset="-120"/>
              </a:rPr>
              <a:t>Share photos and videos with filters and effects.</a:t>
            </a:r>
            <a:pPr algn="l" indent="0" marL="0">
              <a:lnSpc>
                <a:spcPts val="1600"/>
              </a:lnSpc>
              <a:buNone/>
            </a:pPr>
            <a:r>
              <a:rPr lang="en-US" sz="1400" dirty="0">
                <a:solidFill>
                  <a:srgbClr val="444444"/>
                </a:solidFill>
                <a:latin typeface="Poppins" pitchFamily="34" charset="0"/>
                <a:ea typeface="Poppins" pitchFamily="34" charset="-122"/>
                <a:cs typeface="Poppins" pitchFamily="34" charset="-120"/>
              </a:rPr>
              <a:t>
</a:t>
            </a:r>
            <a:pPr algn="l" indent="0" marL="0">
              <a:lnSpc>
                <a:spcPts val="1600"/>
              </a:lnSpc>
              <a:buNone/>
            </a:pPr>
            <a:r>
              <a:rPr lang="en-US" sz="1400" dirty="0">
                <a:solidFill>
                  <a:srgbClr val="444444"/>
                </a:solidFill>
                <a:latin typeface="Poppins" pitchFamily="34" charset="0"/>
                <a:ea typeface="Poppins" pitchFamily="34" charset="-122"/>
                <a:cs typeface="Poppins" pitchFamily="34" charset="-120"/>
              </a:rPr>
              <a:t>Follow accounts and explore content through hashtags.</a:t>
            </a:r>
            <a:pPr algn="l" indent="0" marL="0">
              <a:lnSpc>
                <a:spcPts val="1600"/>
              </a:lnSpc>
              <a:buNone/>
            </a:pPr>
            <a:r>
              <a:rPr lang="en-US" sz="1400" dirty="0">
                <a:solidFill>
                  <a:srgbClr val="444444"/>
                </a:solidFill>
                <a:latin typeface="Poppins" pitchFamily="34" charset="0"/>
                <a:ea typeface="Poppins" pitchFamily="34" charset="-122"/>
                <a:cs typeface="Poppins" pitchFamily="34" charset="-120"/>
              </a:rPr>
              <a:t>
</a:t>
            </a:r>
            <a:pPr algn="l" indent="0" marL="0">
              <a:lnSpc>
                <a:spcPts val="1600"/>
              </a:lnSpc>
              <a:buNone/>
            </a:pPr>
            <a:r>
              <a:rPr lang="en-US" sz="1400" dirty="0">
                <a:solidFill>
                  <a:srgbClr val="444444"/>
                </a:solidFill>
                <a:latin typeface="Poppins" pitchFamily="34" charset="0"/>
                <a:ea typeface="Poppins" pitchFamily="34" charset="-122"/>
                <a:cs typeface="Poppins" pitchFamily="34" charset="-120"/>
              </a:rPr>
              <a:t>Popular for influencers, brands, and visual storytelling.</a:t>
            </a:r>
            <a:pPr algn="l" indent="0" marL="0">
              <a:lnSpc>
                <a:spcPts val="1600"/>
              </a:lnSpc>
              <a:buNone/>
            </a:pPr>
            <a:r>
              <a:rPr lang="en-US" sz="1400" dirty="0">
                <a:solidFill>
                  <a:srgbClr val="444444"/>
                </a:solidFill>
                <a:latin typeface="Poppins" pitchFamily="34" charset="0"/>
                <a:ea typeface="Poppins" pitchFamily="34" charset="-122"/>
                <a:cs typeface="Poppins" pitchFamily="34" charset="-120"/>
              </a:rPr>
              <a:t>
</a:t>
            </a:r>
            <a:pPr algn="l" indent="0" marL="0">
              <a:lnSpc>
                <a:spcPts val="1600"/>
              </a:lnSpc>
              <a:buNone/>
            </a:pPr>
            <a:r>
              <a:rPr lang="en-US" sz="1400" dirty="0">
                <a:solidFill>
                  <a:srgbClr val="444444"/>
                </a:solidFill>
                <a:latin typeface="Poppins" pitchFamily="34" charset="0"/>
                <a:ea typeface="Poppins" pitchFamily="34" charset="-122"/>
                <a:cs typeface="Poppins" pitchFamily="34" charset="-120"/>
              </a:rPr>
              <a:t>
</a:t>
            </a:r>
            <a:endParaRPr lang="en-US" sz="1400" dirty="0"/>
          </a:p>
        </p:txBody>
      </p:sp>
      <p:sp>
        <p:nvSpPr>
          <p:cNvPr id="9" name="Text 7"/>
          <p:cNvSpPr/>
          <p:nvPr/>
        </p:nvSpPr>
        <p:spPr>
          <a:xfrm>
            <a:off x="8229600" y="4783455"/>
            <a:ext cx="6858000" cy="0"/>
          </a:xfrm>
          <a:prstGeom prst="rect">
            <a:avLst/>
          </a:prstGeom>
          <a:noFill/>
          <a:ln/>
        </p:spPr>
        <p:txBody>
          <a:bodyPr wrap="square" rtlCol="0" anchor="ctr"/>
          <a:lstStyle/>
          <a:p>
            <a:pPr indent="0" marL="0">
              <a:buNone/>
            </a:pPr>
            <a:r>
              <a:rPr lang="en-US" sz="1200" dirty="0">
                <a:solidFill>
                  <a:srgbClr val="333333"/>
                </a:solidFill>
                <a:latin typeface="Courier New" pitchFamily="34" charset="0"/>
                <a:ea typeface="Courier New" pitchFamily="34" charset="-122"/>
                <a:cs typeface="Courier New" pitchFamily="34" charset="-120"/>
              </a:rPr>
              <a:t>4</a:t>
            </a:r>
            <a:endParaRPr lang="en-US" sz="1200" dirty="0"/>
          </a:p>
        </p:txBody>
      </p:sp>
      <p:sp>
        <p:nvSpPr>
          <p:cNvPr id="10" name="Shape 8"/>
          <p:cNvSpPr/>
          <p:nvPr/>
        </p:nvSpPr>
        <p:spPr>
          <a:xfrm>
            <a:off x="457200" y="4526280"/>
            <a:ext cx="8046720" cy="27432"/>
          </a:xfrm>
          <a:prstGeom prst="rect">
            <a:avLst/>
          </a:prstGeom>
          <a:solidFill>
            <a:srgbClr val="999999"/>
          </a:solidFill>
          <a:ln/>
        </p:spPr>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Shape 0"/>
          <p:cNvSpPr/>
          <p:nvPr/>
        </p:nvSpPr>
        <p:spPr>
          <a:xfrm>
            <a:off x="988295" y="1720414"/>
            <a:ext cx="182880" cy="182880"/>
          </a:xfrm>
          <a:prstGeom prst="sun">
            <a:avLst/>
          </a:prstGeom>
          <a:noFill/>
          <a:ln w="1270">
            <a:solidFill>
              <a:srgbClr val="05BF6A"/>
            </a:solidFill>
            <a:prstDash val="solid"/>
          </a:ln>
        </p:spPr>
      </p:sp>
      <p:sp>
        <p:nvSpPr>
          <p:cNvPr id="3" name="Shape 1"/>
          <p:cNvSpPr/>
          <p:nvPr/>
        </p:nvSpPr>
        <p:spPr>
          <a:xfrm>
            <a:off x="3802896" y="4175900"/>
            <a:ext cx="182880" cy="182880"/>
          </a:xfrm>
          <a:prstGeom prst="sun">
            <a:avLst/>
          </a:prstGeom>
          <a:noFill/>
          <a:ln w="1270">
            <a:solidFill>
              <a:srgbClr val="8FDCEB"/>
            </a:solidFill>
            <a:prstDash val="solid"/>
          </a:ln>
        </p:spPr>
      </p:sp>
      <p:sp>
        <p:nvSpPr>
          <p:cNvPr id="4" name="Shape 2"/>
          <p:cNvSpPr/>
          <p:nvPr/>
        </p:nvSpPr>
        <p:spPr>
          <a:xfrm>
            <a:off x="2863600" y="836557"/>
            <a:ext cx="182880" cy="182880"/>
          </a:xfrm>
          <a:prstGeom prst="rect">
            <a:avLst/>
          </a:prstGeom>
          <a:noFill/>
          <a:ln w="1270">
            <a:solidFill>
              <a:srgbClr val="F84EDA"/>
            </a:solidFill>
            <a:prstDash val="solid"/>
          </a:ln>
        </p:spPr>
      </p:sp>
      <p:sp>
        <p:nvSpPr>
          <p:cNvPr id="5" name="Shape 3"/>
          <p:cNvSpPr/>
          <p:nvPr/>
        </p:nvSpPr>
        <p:spPr>
          <a:xfrm>
            <a:off x="3587748" y="4012871"/>
            <a:ext cx="182880" cy="182880"/>
          </a:xfrm>
          <a:prstGeom prst="rect">
            <a:avLst/>
          </a:prstGeom>
          <a:noFill/>
          <a:ln w="1270">
            <a:solidFill>
              <a:srgbClr val="5645C3"/>
            </a:solidFill>
            <a:prstDash val="solid"/>
          </a:ln>
        </p:spPr>
      </p:sp>
      <p:sp>
        <p:nvSpPr>
          <p:cNvPr id="6" name="Shape 4"/>
          <p:cNvSpPr/>
          <p:nvPr/>
        </p:nvSpPr>
        <p:spPr>
          <a:xfrm>
            <a:off x="2756096" y="4231416"/>
            <a:ext cx="182880" cy="182880"/>
          </a:xfrm>
          <a:prstGeom prst="rect">
            <a:avLst/>
          </a:prstGeom>
          <a:noFill/>
          <a:ln w="1270">
            <a:solidFill>
              <a:srgbClr val="CFA590"/>
            </a:solidFill>
            <a:prstDash val="solid"/>
          </a:ln>
        </p:spPr>
      </p:sp>
      <p:sp>
        <p:nvSpPr>
          <p:cNvPr id="7" name="Text 5"/>
          <p:cNvSpPr/>
          <p:nvPr/>
        </p:nvSpPr>
        <p:spPr>
          <a:xfrm>
            <a:off x="457200" y="457200"/>
            <a:ext cx="8229600" cy="914400"/>
          </a:xfrm>
          <a:prstGeom prst="rect">
            <a:avLst/>
          </a:prstGeom>
          <a:noFill/>
          <a:ln/>
        </p:spPr>
        <p:txBody>
          <a:bodyPr wrap="square" rtlCol="0" anchor="ctr"/>
          <a:lstStyle/>
          <a:p>
            <a:pPr algn="ctr" indent="0" marL="0">
              <a:buNone/>
            </a:pPr>
            <a:r>
              <a:rPr lang="en-US" sz="3000" b="1" dirty="0">
                <a:solidFill>
                  <a:srgbClr val="DC143C"/>
                </a:solidFill>
                <a:latin typeface="Montserrat" pitchFamily="34" charset="0"/>
                <a:ea typeface="Montserrat" pitchFamily="34" charset="-122"/>
                <a:cs typeface="Montserrat" pitchFamily="34" charset="-120"/>
              </a:rPr>
              <a:t>Popular Platforms: Twitter</a:t>
            </a:r>
            <a:endParaRPr lang="en-US" sz="3000" dirty="0"/>
          </a:p>
        </p:txBody>
      </p:sp>
      <p:sp>
        <p:nvSpPr>
          <p:cNvPr id="8" name="Text 6"/>
          <p:cNvSpPr/>
          <p:nvPr/>
        </p:nvSpPr>
        <p:spPr>
          <a:xfrm>
            <a:off x="457200" y="1645920"/>
            <a:ext cx="8229600" cy="3086100"/>
          </a:xfrm>
          <a:prstGeom prst="rect">
            <a:avLst/>
          </a:prstGeom>
          <a:noFill/>
          <a:ln/>
        </p:spPr>
        <p:txBody>
          <a:bodyPr wrap="square" rtlCol="0" anchor="ctr">
            <a:normAutofit/>
          </a:bodyPr>
          <a:lstStyle/>
          <a:p>
            <a:pPr algn="just" indent="0" marL="0">
              <a:lnSpc>
                <a:spcPts val="1600"/>
              </a:lnSpc>
              <a:buNone/>
            </a:pPr>
            <a:r>
              <a:rPr lang="en-US" sz="1400" b="1" dirty="0">
                <a:solidFill>
                  <a:srgbClr val="444444"/>
                </a:solidFill>
                <a:latin typeface="Poppins" pitchFamily="34" charset="0"/>
                <a:ea typeface="Poppins" pitchFamily="34" charset="-122"/>
                <a:cs typeface="Poppins" pitchFamily="34" charset="-120"/>
              </a:rPr>
              <a:t>Twitter:</a:t>
            </a:r>
            <a:pPr algn="just" indent="0" marL="0">
              <a:lnSpc>
                <a:spcPts val="1600"/>
              </a:lnSpc>
              <a:buNone/>
            </a:pPr>
            <a:r>
              <a:rPr lang="en-US" sz="1400" dirty="0">
                <a:solidFill>
                  <a:srgbClr val="444444"/>
                </a:solidFill>
                <a:latin typeface="Poppins" pitchFamily="34" charset="0"/>
                <a:ea typeface="Poppins" pitchFamily="34" charset="-122"/>
                <a:cs typeface="Poppins" pitchFamily="34" charset="-120"/>
              </a:rPr>
              <a:t>
</a:t>
            </a:r>
            <a:pPr algn="just" indent="0" marL="0">
              <a:lnSpc>
                <a:spcPts val="1600"/>
              </a:lnSpc>
              <a:buNone/>
            </a:pPr>
            <a:r>
              <a:rPr lang="en-US" sz="1400" dirty="0">
                <a:solidFill>
                  <a:srgbClr val="444444"/>
                </a:solidFill>
                <a:latin typeface="Poppins" pitchFamily="34" charset="0"/>
                <a:ea typeface="Poppins" pitchFamily="34" charset="-122"/>
                <a:cs typeface="Poppins" pitchFamily="34" charset="-120"/>
              </a:rPr>
              <a:t>
</a:t>
            </a:r>
            <a:pPr algn="just" indent="0" marL="0">
              <a:lnSpc>
                <a:spcPts val="1600"/>
              </a:lnSpc>
              <a:buNone/>
            </a:pPr>
            <a:r>
              <a:rPr lang="en-US" sz="1400" dirty="0">
                <a:solidFill>
                  <a:srgbClr val="444444"/>
                </a:solidFill>
                <a:latin typeface="Poppins" pitchFamily="34" charset="0"/>
                <a:ea typeface="Poppins" pitchFamily="34" charset="-122"/>
                <a:cs typeface="Poppins" pitchFamily="34" charset="-120"/>
              </a:rPr>
              <a:t>A microblogging platform for sharing short messages (tweets).</a:t>
            </a:r>
            <a:pPr algn="just" indent="0" marL="0">
              <a:lnSpc>
                <a:spcPts val="1600"/>
              </a:lnSpc>
              <a:buNone/>
            </a:pPr>
            <a:r>
              <a:rPr lang="en-US" sz="1400" dirty="0">
                <a:solidFill>
                  <a:srgbClr val="444444"/>
                </a:solidFill>
                <a:latin typeface="Poppins" pitchFamily="34" charset="0"/>
                <a:ea typeface="Poppins" pitchFamily="34" charset="-122"/>
                <a:cs typeface="Poppins" pitchFamily="34" charset="-120"/>
              </a:rPr>
              <a:t>
</a:t>
            </a:r>
            <a:pPr algn="just" indent="0" marL="0">
              <a:lnSpc>
                <a:spcPts val="1600"/>
              </a:lnSpc>
              <a:buNone/>
            </a:pPr>
            <a:r>
              <a:rPr lang="en-US" sz="1400" dirty="0">
                <a:solidFill>
                  <a:srgbClr val="444444"/>
                </a:solidFill>
                <a:latin typeface="Poppins" pitchFamily="34" charset="0"/>
                <a:ea typeface="Poppins" pitchFamily="34" charset="-122"/>
                <a:cs typeface="Poppins" pitchFamily="34" charset="-120"/>
              </a:rPr>
              <a:t>Follow accounts and stay updated on news and trends.</a:t>
            </a:r>
            <a:pPr algn="just" indent="0" marL="0">
              <a:lnSpc>
                <a:spcPts val="1600"/>
              </a:lnSpc>
              <a:buNone/>
            </a:pPr>
            <a:r>
              <a:rPr lang="en-US" sz="1400" dirty="0">
                <a:solidFill>
                  <a:srgbClr val="444444"/>
                </a:solidFill>
                <a:latin typeface="Poppins" pitchFamily="34" charset="0"/>
                <a:ea typeface="Poppins" pitchFamily="34" charset="-122"/>
                <a:cs typeface="Poppins" pitchFamily="34" charset="-120"/>
              </a:rPr>
              <a:t>
</a:t>
            </a:r>
            <a:pPr algn="just" indent="0" marL="0">
              <a:lnSpc>
                <a:spcPts val="1600"/>
              </a:lnSpc>
              <a:buNone/>
            </a:pPr>
            <a:r>
              <a:rPr lang="en-US" sz="1400" dirty="0">
                <a:solidFill>
                  <a:srgbClr val="444444"/>
                </a:solidFill>
                <a:latin typeface="Poppins" pitchFamily="34" charset="0"/>
                <a:ea typeface="Poppins" pitchFamily="34" charset="-122"/>
                <a:cs typeface="Poppins" pitchFamily="34" charset="-120"/>
              </a:rPr>
              <a:t>Engage in real-time conversations and debates.</a:t>
            </a:r>
            <a:pPr algn="just" indent="0" marL="0">
              <a:lnSpc>
                <a:spcPts val="1600"/>
              </a:lnSpc>
              <a:buNone/>
            </a:pPr>
            <a:r>
              <a:rPr lang="en-US" sz="1400" dirty="0">
                <a:solidFill>
                  <a:srgbClr val="444444"/>
                </a:solidFill>
                <a:latin typeface="Poppins" pitchFamily="34" charset="0"/>
                <a:ea typeface="Poppins" pitchFamily="34" charset="-122"/>
                <a:cs typeface="Poppins" pitchFamily="34" charset="-120"/>
              </a:rPr>
              <a:t>
</a:t>
            </a:r>
            <a:pPr algn="just" indent="0" marL="0">
              <a:lnSpc>
                <a:spcPts val="1600"/>
              </a:lnSpc>
              <a:buNone/>
            </a:pPr>
            <a:r>
              <a:rPr lang="en-US" sz="1400" dirty="0">
                <a:solidFill>
                  <a:srgbClr val="444444"/>
                </a:solidFill>
                <a:latin typeface="Poppins" pitchFamily="34" charset="0"/>
                <a:ea typeface="Poppins" pitchFamily="34" charset="-122"/>
                <a:cs typeface="Poppins" pitchFamily="34" charset="-120"/>
              </a:rPr>
              <a:t>Used by journalists, politicians, and businesses.</a:t>
            </a:r>
            <a:pPr algn="just" indent="0" marL="0">
              <a:lnSpc>
                <a:spcPts val="1600"/>
              </a:lnSpc>
              <a:buNone/>
            </a:pPr>
            <a:r>
              <a:rPr lang="en-US" sz="1400" dirty="0">
                <a:solidFill>
                  <a:srgbClr val="444444"/>
                </a:solidFill>
                <a:latin typeface="Poppins" pitchFamily="34" charset="0"/>
                <a:ea typeface="Poppins" pitchFamily="34" charset="-122"/>
                <a:cs typeface="Poppins" pitchFamily="34" charset="-120"/>
              </a:rPr>
              <a:t>
</a:t>
            </a:r>
            <a:pPr algn="just" indent="0" marL="0">
              <a:lnSpc>
                <a:spcPts val="1600"/>
              </a:lnSpc>
              <a:buNone/>
            </a:pPr>
            <a:r>
              <a:rPr lang="en-US" sz="1400" dirty="0">
                <a:solidFill>
                  <a:srgbClr val="444444"/>
                </a:solidFill>
                <a:latin typeface="Poppins" pitchFamily="34" charset="0"/>
                <a:ea typeface="Poppins" pitchFamily="34" charset="-122"/>
                <a:cs typeface="Poppins" pitchFamily="34" charset="-120"/>
              </a:rPr>
              <a:t>
</a:t>
            </a:r>
            <a:endParaRPr lang="en-US" sz="1400" dirty="0"/>
          </a:p>
        </p:txBody>
      </p:sp>
      <p:sp>
        <p:nvSpPr>
          <p:cNvPr id="9" name="Text 7"/>
          <p:cNvSpPr/>
          <p:nvPr/>
        </p:nvSpPr>
        <p:spPr>
          <a:xfrm>
            <a:off x="8229600" y="4783455"/>
            <a:ext cx="6858000" cy="0"/>
          </a:xfrm>
          <a:prstGeom prst="rect">
            <a:avLst/>
          </a:prstGeom>
          <a:noFill/>
          <a:ln/>
        </p:spPr>
        <p:txBody>
          <a:bodyPr wrap="square" rtlCol="0" anchor="ctr"/>
          <a:lstStyle/>
          <a:p>
            <a:pPr indent="0" marL="0">
              <a:buNone/>
            </a:pPr>
            <a:r>
              <a:rPr lang="en-US" sz="1200" dirty="0">
                <a:solidFill>
                  <a:srgbClr val="333333"/>
                </a:solidFill>
                <a:latin typeface="Courier New" pitchFamily="34" charset="0"/>
                <a:ea typeface="Courier New" pitchFamily="34" charset="-122"/>
                <a:cs typeface="Courier New" pitchFamily="34" charset="-120"/>
              </a:rPr>
              <a:t>5</a:t>
            </a:r>
            <a:endParaRPr lang="en-US" sz="1200" dirty="0"/>
          </a:p>
        </p:txBody>
      </p:sp>
      <p:sp>
        <p:nvSpPr>
          <p:cNvPr id="10" name="Shape 8"/>
          <p:cNvSpPr/>
          <p:nvPr/>
        </p:nvSpPr>
        <p:spPr>
          <a:xfrm>
            <a:off x="457200" y="4526280"/>
            <a:ext cx="8046720" cy="27432"/>
          </a:xfrm>
          <a:prstGeom prst="rect">
            <a:avLst/>
          </a:prstGeom>
          <a:solidFill>
            <a:srgbClr val="999999"/>
          </a:solidFill>
          <a:ln/>
        </p:spPr>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Shape 0"/>
          <p:cNvSpPr/>
          <p:nvPr/>
        </p:nvSpPr>
        <p:spPr>
          <a:xfrm>
            <a:off x="4753566" y="1371460"/>
            <a:ext cx="182880" cy="182880"/>
          </a:xfrm>
          <a:prstGeom prst="sun">
            <a:avLst/>
          </a:prstGeom>
          <a:noFill/>
          <a:ln w="1270">
            <a:solidFill>
              <a:srgbClr val="2A4FBD"/>
            </a:solidFill>
            <a:prstDash val="solid"/>
          </a:ln>
        </p:spPr>
      </p:sp>
      <p:sp>
        <p:nvSpPr>
          <p:cNvPr id="3" name="Shape 1"/>
          <p:cNvSpPr/>
          <p:nvPr/>
        </p:nvSpPr>
        <p:spPr>
          <a:xfrm>
            <a:off x="5497715" y="2278699"/>
            <a:ext cx="182880" cy="182880"/>
          </a:xfrm>
          <a:prstGeom prst="triangle">
            <a:avLst/>
          </a:prstGeom>
          <a:noFill/>
          <a:ln w="1270">
            <a:solidFill>
              <a:srgbClr val="658306"/>
            </a:solidFill>
            <a:prstDash val="solid"/>
          </a:ln>
        </p:spPr>
      </p:sp>
      <p:sp>
        <p:nvSpPr>
          <p:cNvPr id="4" name="Shape 2"/>
          <p:cNvSpPr/>
          <p:nvPr/>
        </p:nvSpPr>
        <p:spPr>
          <a:xfrm>
            <a:off x="5388664" y="464379"/>
            <a:ext cx="182880" cy="182880"/>
          </a:xfrm>
          <a:prstGeom prst="cube">
            <a:avLst/>
          </a:prstGeom>
          <a:noFill/>
          <a:ln w="1270">
            <a:solidFill>
              <a:srgbClr val="972AB7"/>
            </a:solidFill>
            <a:prstDash val="solid"/>
          </a:ln>
        </p:spPr>
      </p:sp>
      <p:sp>
        <p:nvSpPr>
          <p:cNvPr id="5" name="Shape 3"/>
          <p:cNvSpPr/>
          <p:nvPr/>
        </p:nvSpPr>
        <p:spPr>
          <a:xfrm>
            <a:off x="722568" y="3532802"/>
            <a:ext cx="182880" cy="182880"/>
          </a:xfrm>
          <a:prstGeom prst="cube">
            <a:avLst/>
          </a:prstGeom>
          <a:noFill/>
          <a:ln w="1270">
            <a:solidFill>
              <a:srgbClr val="18099D"/>
            </a:solidFill>
            <a:prstDash val="solid"/>
          </a:ln>
        </p:spPr>
      </p:sp>
      <p:sp>
        <p:nvSpPr>
          <p:cNvPr id="6" name="Shape 4"/>
          <p:cNvSpPr/>
          <p:nvPr/>
        </p:nvSpPr>
        <p:spPr>
          <a:xfrm>
            <a:off x="7035619" y="4554461"/>
            <a:ext cx="182880" cy="182880"/>
          </a:xfrm>
          <a:prstGeom prst="sun">
            <a:avLst/>
          </a:prstGeom>
          <a:noFill/>
          <a:ln w="1270">
            <a:solidFill>
              <a:srgbClr val="A2F5F0"/>
            </a:solidFill>
            <a:prstDash val="solid"/>
          </a:ln>
        </p:spPr>
      </p:sp>
      <p:sp>
        <p:nvSpPr>
          <p:cNvPr id="7" name="Text 5"/>
          <p:cNvSpPr/>
          <p:nvPr/>
        </p:nvSpPr>
        <p:spPr>
          <a:xfrm>
            <a:off x="457200" y="457200"/>
            <a:ext cx="8229600" cy="914400"/>
          </a:xfrm>
          <a:prstGeom prst="rect">
            <a:avLst/>
          </a:prstGeom>
          <a:noFill/>
          <a:ln/>
        </p:spPr>
        <p:txBody>
          <a:bodyPr wrap="square" rtlCol="0" anchor="ctr"/>
          <a:lstStyle/>
          <a:p>
            <a:pPr algn="ctr" indent="0" marL="0">
              <a:buNone/>
            </a:pPr>
            <a:r>
              <a:rPr lang="en-US" sz="3000" b="1" dirty="0">
                <a:solidFill>
                  <a:srgbClr val="DC143C"/>
                </a:solidFill>
                <a:latin typeface="Montserrat" pitchFamily="34" charset="0"/>
                <a:ea typeface="Montserrat" pitchFamily="34" charset="-122"/>
                <a:cs typeface="Montserrat" pitchFamily="34" charset="-120"/>
              </a:rPr>
              <a:t>Popular Platforms: LinkedIn</a:t>
            </a:r>
            <a:endParaRPr lang="en-US" sz="3000" dirty="0"/>
          </a:p>
        </p:txBody>
      </p:sp>
      <p:sp>
        <p:nvSpPr>
          <p:cNvPr id="8" name="Text 6"/>
          <p:cNvSpPr/>
          <p:nvPr/>
        </p:nvSpPr>
        <p:spPr>
          <a:xfrm>
            <a:off x="457200" y="1645920"/>
            <a:ext cx="8229600" cy="3086100"/>
          </a:xfrm>
          <a:prstGeom prst="rect">
            <a:avLst/>
          </a:prstGeom>
          <a:noFill/>
          <a:ln/>
        </p:spPr>
        <p:txBody>
          <a:bodyPr wrap="square" rtlCol="0" anchor="ctr">
            <a:normAutofit/>
          </a:bodyPr>
          <a:lstStyle/>
          <a:p>
            <a:pPr algn="just" indent="0" marL="0">
              <a:lnSpc>
                <a:spcPts val="1600"/>
              </a:lnSpc>
              <a:buNone/>
            </a:pPr>
            <a:r>
              <a:rPr lang="en-US" sz="1400" b="1" dirty="0">
                <a:solidFill>
                  <a:srgbClr val="444444"/>
                </a:solidFill>
                <a:latin typeface="Poppins" pitchFamily="34" charset="0"/>
                <a:ea typeface="Poppins" pitchFamily="34" charset="-122"/>
                <a:cs typeface="Poppins" pitchFamily="34" charset="-120"/>
              </a:rPr>
              <a:t>LinkedIn:</a:t>
            </a:r>
            <a:pPr algn="just" indent="0" marL="0">
              <a:lnSpc>
                <a:spcPts val="1600"/>
              </a:lnSpc>
              <a:buNone/>
            </a:pPr>
            <a:r>
              <a:rPr lang="en-US" sz="1400" dirty="0">
                <a:solidFill>
                  <a:srgbClr val="444444"/>
                </a:solidFill>
                <a:latin typeface="Poppins" pitchFamily="34" charset="0"/>
                <a:ea typeface="Poppins" pitchFamily="34" charset="-122"/>
                <a:cs typeface="Poppins" pitchFamily="34" charset="-120"/>
              </a:rPr>
              <a:t>
</a:t>
            </a:r>
            <a:pPr algn="just" indent="0" marL="0">
              <a:lnSpc>
                <a:spcPts val="1600"/>
              </a:lnSpc>
              <a:buNone/>
            </a:pPr>
            <a:r>
              <a:rPr lang="en-US" sz="1400" dirty="0">
                <a:solidFill>
                  <a:srgbClr val="444444"/>
                </a:solidFill>
                <a:latin typeface="Poppins" pitchFamily="34" charset="0"/>
                <a:ea typeface="Poppins" pitchFamily="34" charset="-122"/>
                <a:cs typeface="Poppins" pitchFamily="34" charset="-120"/>
              </a:rPr>
              <a:t>
</a:t>
            </a:r>
            <a:pPr algn="just" indent="0" marL="0">
              <a:lnSpc>
                <a:spcPts val="1600"/>
              </a:lnSpc>
              <a:buNone/>
            </a:pPr>
            <a:r>
              <a:rPr lang="en-US" sz="1400" dirty="0">
                <a:solidFill>
                  <a:srgbClr val="444444"/>
                </a:solidFill>
                <a:latin typeface="Poppins" pitchFamily="34" charset="0"/>
                <a:ea typeface="Poppins" pitchFamily="34" charset="-122"/>
                <a:cs typeface="Poppins" pitchFamily="34" charset="-120"/>
              </a:rPr>
              <a:t>A professional networking platform.</a:t>
            </a:r>
            <a:pPr algn="just" indent="0" marL="0">
              <a:lnSpc>
                <a:spcPts val="1600"/>
              </a:lnSpc>
              <a:buNone/>
            </a:pPr>
            <a:r>
              <a:rPr lang="en-US" sz="1400" dirty="0">
                <a:solidFill>
                  <a:srgbClr val="444444"/>
                </a:solidFill>
                <a:latin typeface="Poppins" pitchFamily="34" charset="0"/>
                <a:ea typeface="Poppins" pitchFamily="34" charset="-122"/>
                <a:cs typeface="Poppins" pitchFamily="34" charset="-120"/>
              </a:rPr>
              <a:t>
</a:t>
            </a:r>
            <a:pPr algn="just" indent="0" marL="0">
              <a:lnSpc>
                <a:spcPts val="1600"/>
              </a:lnSpc>
              <a:buNone/>
            </a:pPr>
            <a:r>
              <a:rPr lang="en-US" sz="1400" dirty="0">
                <a:solidFill>
                  <a:srgbClr val="444444"/>
                </a:solidFill>
                <a:latin typeface="Poppins" pitchFamily="34" charset="0"/>
                <a:ea typeface="Poppins" pitchFamily="34" charset="-122"/>
                <a:cs typeface="Poppins" pitchFamily="34" charset="-120"/>
              </a:rPr>
              <a:t>Connect with colleagues, recruiters, and industry professionals.</a:t>
            </a:r>
            <a:pPr algn="just" indent="0" marL="0">
              <a:lnSpc>
                <a:spcPts val="1600"/>
              </a:lnSpc>
              <a:buNone/>
            </a:pPr>
            <a:r>
              <a:rPr lang="en-US" sz="1400" dirty="0">
                <a:solidFill>
                  <a:srgbClr val="444444"/>
                </a:solidFill>
                <a:latin typeface="Poppins" pitchFamily="34" charset="0"/>
                <a:ea typeface="Poppins" pitchFamily="34" charset="-122"/>
                <a:cs typeface="Poppins" pitchFamily="34" charset="-120"/>
              </a:rPr>
              <a:t>
</a:t>
            </a:r>
            <a:pPr algn="just" indent="0" marL="0">
              <a:lnSpc>
                <a:spcPts val="1600"/>
              </a:lnSpc>
              <a:buNone/>
            </a:pPr>
            <a:r>
              <a:rPr lang="en-US" sz="1400" dirty="0">
                <a:solidFill>
                  <a:srgbClr val="444444"/>
                </a:solidFill>
                <a:latin typeface="Poppins" pitchFamily="34" charset="0"/>
                <a:ea typeface="Poppins" pitchFamily="34" charset="-122"/>
                <a:cs typeface="Poppins" pitchFamily="34" charset="-120"/>
              </a:rPr>
              <a:t>Share your resume and job experience.</a:t>
            </a:r>
            <a:pPr algn="just" indent="0" marL="0">
              <a:lnSpc>
                <a:spcPts val="1600"/>
              </a:lnSpc>
              <a:buNone/>
            </a:pPr>
            <a:r>
              <a:rPr lang="en-US" sz="1400" dirty="0">
                <a:solidFill>
                  <a:srgbClr val="444444"/>
                </a:solidFill>
                <a:latin typeface="Poppins" pitchFamily="34" charset="0"/>
                <a:ea typeface="Poppins" pitchFamily="34" charset="-122"/>
                <a:cs typeface="Poppins" pitchFamily="34" charset="-120"/>
              </a:rPr>
              <a:t>
</a:t>
            </a:r>
            <a:pPr algn="just" indent="0" marL="0">
              <a:lnSpc>
                <a:spcPts val="1600"/>
              </a:lnSpc>
              <a:buNone/>
            </a:pPr>
            <a:r>
              <a:rPr lang="en-US" sz="1400" dirty="0">
                <a:solidFill>
                  <a:srgbClr val="444444"/>
                </a:solidFill>
                <a:latin typeface="Poppins" pitchFamily="34" charset="0"/>
                <a:ea typeface="Poppins" pitchFamily="34" charset="-122"/>
                <a:cs typeface="Poppins" pitchFamily="34" charset="-120"/>
              </a:rPr>
              <a:t>Used for job searching, career development, and business connections.</a:t>
            </a:r>
            <a:pPr algn="just" indent="0" marL="0">
              <a:lnSpc>
                <a:spcPts val="1600"/>
              </a:lnSpc>
              <a:buNone/>
            </a:pPr>
            <a:r>
              <a:rPr lang="en-US" sz="1400" dirty="0">
                <a:solidFill>
                  <a:srgbClr val="444444"/>
                </a:solidFill>
                <a:latin typeface="Poppins" pitchFamily="34" charset="0"/>
                <a:ea typeface="Poppins" pitchFamily="34" charset="-122"/>
                <a:cs typeface="Poppins" pitchFamily="34" charset="-120"/>
              </a:rPr>
              <a:t>
</a:t>
            </a:r>
            <a:pPr algn="just" indent="0" marL="0">
              <a:lnSpc>
                <a:spcPts val="1600"/>
              </a:lnSpc>
              <a:buNone/>
            </a:pPr>
            <a:r>
              <a:rPr lang="en-US" sz="1400" dirty="0">
                <a:solidFill>
                  <a:srgbClr val="444444"/>
                </a:solidFill>
                <a:latin typeface="Poppins" pitchFamily="34" charset="0"/>
                <a:ea typeface="Poppins" pitchFamily="34" charset="-122"/>
                <a:cs typeface="Poppins" pitchFamily="34" charset="-120"/>
              </a:rPr>
              <a:t>
</a:t>
            </a:r>
            <a:endParaRPr lang="en-US" sz="1400" dirty="0"/>
          </a:p>
        </p:txBody>
      </p:sp>
      <p:sp>
        <p:nvSpPr>
          <p:cNvPr id="9" name="Text 7"/>
          <p:cNvSpPr/>
          <p:nvPr/>
        </p:nvSpPr>
        <p:spPr>
          <a:xfrm>
            <a:off x="8229600" y="4783455"/>
            <a:ext cx="6858000" cy="0"/>
          </a:xfrm>
          <a:prstGeom prst="rect">
            <a:avLst/>
          </a:prstGeom>
          <a:noFill/>
          <a:ln/>
        </p:spPr>
        <p:txBody>
          <a:bodyPr wrap="square" rtlCol="0" anchor="ctr"/>
          <a:lstStyle/>
          <a:p>
            <a:pPr indent="0" marL="0">
              <a:buNone/>
            </a:pPr>
            <a:r>
              <a:rPr lang="en-US" sz="1200" dirty="0">
                <a:solidFill>
                  <a:srgbClr val="333333"/>
                </a:solidFill>
                <a:latin typeface="Courier New" pitchFamily="34" charset="0"/>
                <a:ea typeface="Courier New" pitchFamily="34" charset="-122"/>
                <a:cs typeface="Courier New" pitchFamily="34" charset="-120"/>
              </a:rPr>
              <a:t>6</a:t>
            </a:r>
            <a:endParaRPr lang="en-US" sz="1200" dirty="0"/>
          </a:p>
        </p:txBody>
      </p:sp>
      <p:sp>
        <p:nvSpPr>
          <p:cNvPr id="10" name="Shape 8"/>
          <p:cNvSpPr/>
          <p:nvPr/>
        </p:nvSpPr>
        <p:spPr>
          <a:xfrm>
            <a:off x="457200" y="4526280"/>
            <a:ext cx="8046720" cy="27432"/>
          </a:xfrm>
          <a:prstGeom prst="rect">
            <a:avLst/>
          </a:prstGeom>
          <a:solidFill>
            <a:srgbClr val="999999"/>
          </a:solidFill>
          <a:ln/>
        </p:spPr>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Shape 0"/>
          <p:cNvSpPr/>
          <p:nvPr/>
        </p:nvSpPr>
        <p:spPr>
          <a:xfrm>
            <a:off x="2813208" y="2192776"/>
            <a:ext cx="182880" cy="182880"/>
          </a:xfrm>
          <a:prstGeom prst="cube">
            <a:avLst/>
          </a:prstGeom>
          <a:noFill/>
          <a:ln w="1270">
            <a:solidFill>
              <a:srgbClr val="7DAB12"/>
            </a:solidFill>
            <a:prstDash val="solid"/>
          </a:ln>
        </p:spPr>
      </p:sp>
      <p:sp>
        <p:nvSpPr>
          <p:cNvPr id="3" name="Shape 1"/>
          <p:cNvSpPr/>
          <p:nvPr/>
        </p:nvSpPr>
        <p:spPr>
          <a:xfrm>
            <a:off x="5261539" y="4037735"/>
            <a:ext cx="182880" cy="182880"/>
          </a:xfrm>
          <a:prstGeom prst="rect">
            <a:avLst/>
          </a:prstGeom>
          <a:noFill/>
          <a:ln w="1270">
            <a:solidFill>
              <a:srgbClr val="D0C3E2"/>
            </a:solidFill>
            <a:prstDash val="solid"/>
          </a:ln>
        </p:spPr>
      </p:sp>
      <p:sp>
        <p:nvSpPr>
          <p:cNvPr id="4" name="Shape 2"/>
          <p:cNvSpPr/>
          <p:nvPr/>
        </p:nvSpPr>
        <p:spPr>
          <a:xfrm>
            <a:off x="819800" y="492611"/>
            <a:ext cx="182880" cy="182880"/>
          </a:xfrm>
          <a:prstGeom prst="cube">
            <a:avLst/>
          </a:prstGeom>
          <a:noFill/>
          <a:ln w="1270">
            <a:solidFill>
              <a:srgbClr val="651C68"/>
            </a:solidFill>
            <a:prstDash val="solid"/>
          </a:ln>
        </p:spPr>
      </p:sp>
      <p:sp>
        <p:nvSpPr>
          <p:cNvPr id="5" name="Shape 3"/>
          <p:cNvSpPr/>
          <p:nvPr/>
        </p:nvSpPr>
        <p:spPr>
          <a:xfrm>
            <a:off x="5039129" y="3063037"/>
            <a:ext cx="182880" cy="182880"/>
          </a:xfrm>
          <a:prstGeom prst="triangle">
            <a:avLst/>
          </a:prstGeom>
          <a:noFill/>
          <a:ln w="1270">
            <a:solidFill>
              <a:srgbClr val="CA0855"/>
            </a:solidFill>
            <a:prstDash val="solid"/>
          </a:ln>
        </p:spPr>
      </p:sp>
      <p:sp>
        <p:nvSpPr>
          <p:cNvPr id="6" name="Shape 4"/>
          <p:cNvSpPr/>
          <p:nvPr/>
        </p:nvSpPr>
        <p:spPr>
          <a:xfrm>
            <a:off x="3999461" y="1561160"/>
            <a:ext cx="182880" cy="182880"/>
          </a:xfrm>
          <a:prstGeom prst="cube">
            <a:avLst/>
          </a:prstGeom>
          <a:noFill/>
          <a:ln w="1270">
            <a:solidFill>
              <a:srgbClr val="A0FC4E"/>
            </a:solidFill>
            <a:prstDash val="solid"/>
          </a:ln>
        </p:spPr>
      </p:sp>
      <p:sp>
        <p:nvSpPr>
          <p:cNvPr id="7" name="Text 5"/>
          <p:cNvSpPr/>
          <p:nvPr/>
        </p:nvSpPr>
        <p:spPr>
          <a:xfrm>
            <a:off x="457200" y="457200"/>
            <a:ext cx="8229600" cy="914400"/>
          </a:xfrm>
          <a:prstGeom prst="rect">
            <a:avLst/>
          </a:prstGeom>
          <a:noFill/>
          <a:ln/>
        </p:spPr>
        <p:txBody>
          <a:bodyPr wrap="square" rtlCol="0" anchor="ctr"/>
          <a:lstStyle/>
          <a:p>
            <a:pPr algn="ctr" indent="0" marL="0">
              <a:buNone/>
            </a:pPr>
            <a:r>
              <a:rPr lang="en-US" sz="3000" b="1" dirty="0">
                <a:solidFill>
                  <a:srgbClr val="DC143C"/>
                </a:solidFill>
                <a:latin typeface="Montserrat" pitchFamily="34" charset="0"/>
                <a:ea typeface="Montserrat" pitchFamily="34" charset="-122"/>
                <a:cs typeface="Montserrat" pitchFamily="34" charset="-120"/>
              </a:rPr>
              <a:t>Popular Platforms: YouTube</a:t>
            </a:r>
            <a:endParaRPr lang="en-US" sz="3000" dirty="0"/>
          </a:p>
        </p:txBody>
      </p:sp>
      <p:sp>
        <p:nvSpPr>
          <p:cNvPr id="8" name="Text 6"/>
          <p:cNvSpPr/>
          <p:nvPr/>
        </p:nvSpPr>
        <p:spPr>
          <a:xfrm>
            <a:off x="457200" y="1645920"/>
            <a:ext cx="8229600" cy="3086100"/>
          </a:xfrm>
          <a:prstGeom prst="rect">
            <a:avLst/>
          </a:prstGeom>
          <a:noFill/>
          <a:ln/>
        </p:spPr>
        <p:txBody>
          <a:bodyPr wrap="square" rtlCol="0" anchor="ctr">
            <a:normAutofit/>
          </a:bodyPr>
          <a:lstStyle/>
          <a:p>
            <a:pPr algn="l" indent="0" marL="0">
              <a:lnSpc>
                <a:spcPts val="1600"/>
              </a:lnSpc>
              <a:buNone/>
            </a:pPr>
            <a:r>
              <a:rPr lang="en-US" sz="1400" b="1" dirty="0">
                <a:solidFill>
                  <a:srgbClr val="444444"/>
                </a:solidFill>
                <a:latin typeface="Poppins" pitchFamily="34" charset="0"/>
                <a:ea typeface="Poppins" pitchFamily="34" charset="-122"/>
                <a:cs typeface="Poppins" pitchFamily="34" charset="-120"/>
              </a:rPr>
              <a:t>YouTube:</a:t>
            </a:r>
            <a:pPr algn="l" indent="0" marL="0">
              <a:lnSpc>
                <a:spcPts val="1600"/>
              </a:lnSpc>
              <a:buNone/>
            </a:pPr>
            <a:r>
              <a:rPr lang="en-US" sz="1400" dirty="0">
                <a:solidFill>
                  <a:srgbClr val="444444"/>
                </a:solidFill>
                <a:latin typeface="Poppins" pitchFamily="34" charset="0"/>
                <a:ea typeface="Poppins" pitchFamily="34" charset="-122"/>
                <a:cs typeface="Poppins" pitchFamily="34" charset="-120"/>
              </a:rPr>
              <a:t>
</a:t>
            </a:r>
            <a:pPr algn="l" indent="0" marL="0">
              <a:lnSpc>
                <a:spcPts val="1600"/>
              </a:lnSpc>
              <a:buNone/>
            </a:pPr>
            <a:r>
              <a:rPr lang="en-US" sz="1400" dirty="0">
                <a:solidFill>
                  <a:srgbClr val="444444"/>
                </a:solidFill>
                <a:latin typeface="Poppins" pitchFamily="34" charset="0"/>
                <a:ea typeface="Poppins" pitchFamily="34" charset="-122"/>
                <a:cs typeface="Poppins" pitchFamily="34" charset="-120"/>
              </a:rPr>
              <a:t>
</a:t>
            </a:r>
            <a:pPr algn="l" indent="0" marL="0">
              <a:lnSpc>
                <a:spcPts val="1600"/>
              </a:lnSpc>
              <a:buNone/>
            </a:pPr>
            <a:r>
              <a:rPr lang="en-US" sz="1400" dirty="0">
                <a:solidFill>
                  <a:srgbClr val="444444"/>
                </a:solidFill>
                <a:latin typeface="Poppins" pitchFamily="34" charset="0"/>
                <a:ea typeface="Poppins" pitchFamily="34" charset="-122"/>
                <a:cs typeface="Poppins" pitchFamily="34" charset="-120"/>
              </a:rPr>
              <a:t>The leading video-sharing platform.</a:t>
            </a:r>
            <a:pPr algn="l" indent="0" marL="0">
              <a:lnSpc>
                <a:spcPts val="1600"/>
              </a:lnSpc>
              <a:buNone/>
            </a:pPr>
            <a:r>
              <a:rPr lang="en-US" sz="1400" dirty="0">
                <a:solidFill>
                  <a:srgbClr val="444444"/>
                </a:solidFill>
                <a:latin typeface="Poppins" pitchFamily="34" charset="0"/>
                <a:ea typeface="Poppins" pitchFamily="34" charset="-122"/>
                <a:cs typeface="Poppins" pitchFamily="34" charset="-120"/>
              </a:rPr>
              <a:t>
</a:t>
            </a:r>
            <a:pPr algn="l" indent="0" marL="0">
              <a:lnSpc>
                <a:spcPts val="1600"/>
              </a:lnSpc>
              <a:buNone/>
            </a:pPr>
            <a:r>
              <a:rPr lang="en-US" sz="1400" dirty="0">
                <a:solidFill>
                  <a:srgbClr val="444444"/>
                </a:solidFill>
                <a:latin typeface="Poppins" pitchFamily="34" charset="0"/>
                <a:ea typeface="Poppins" pitchFamily="34" charset="-122"/>
                <a:cs typeface="Poppins" pitchFamily="34" charset="-120"/>
              </a:rPr>
              <a:t>Upload and watch videos on a wide range of topics.</a:t>
            </a:r>
            <a:pPr algn="l" indent="0" marL="0">
              <a:lnSpc>
                <a:spcPts val="1600"/>
              </a:lnSpc>
              <a:buNone/>
            </a:pPr>
            <a:r>
              <a:rPr lang="en-US" sz="1400" dirty="0">
                <a:solidFill>
                  <a:srgbClr val="444444"/>
                </a:solidFill>
                <a:latin typeface="Poppins" pitchFamily="34" charset="0"/>
                <a:ea typeface="Poppins" pitchFamily="34" charset="-122"/>
                <a:cs typeface="Poppins" pitchFamily="34" charset="-120"/>
              </a:rPr>
              <a:t>
</a:t>
            </a:r>
            <a:pPr algn="l" indent="0" marL="0">
              <a:lnSpc>
                <a:spcPts val="1600"/>
              </a:lnSpc>
              <a:buNone/>
            </a:pPr>
            <a:r>
              <a:rPr lang="en-US" sz="1400" dirty="0">
                <a:solidFill>
                  <a:srgbClr val="444444"/>
                </a:solidFill>
                <a:latin typeface="Poppins" pitchFamily="34" charset="0"/>
                <a:ea typeface="Poppins" pitchFamily="34" charset="-122"/>
                <a:cs typeface="Poppins" pitchFamily="34" charset="-120"/>
              </a:rPr>
              <a:t>Subscribe to channels and create playlists.</a:t>
            </a:r>
            <a:pPr algn="l" indent="0" marL="0">
              <a:lnSpc>
                <a:spcPts val="1600"/>
              </a:lnSpc>
              <a:buNone/>
            </a:pPr>
            <a:r>
              <a:rPr lang="en-US" sz="1400" dirty="0">
                <a:solidFill>
                  <a:srgbClr val="444444"/>
                </a:solidFill>
                <a:latin typeface="Poppins" pitchFamily="34" charset="0"/>
                <a:ea typeface="Poppins" pitchFamily="34" charset="-122"/>
                <a:cs typeface="Poppins" pitchFamily="34" charset="-120"/>
              </a:rPr>
              <a:t>
</a:t>
            </a:r>
            <a:pPr algn="l" indent="0" marL="0">
              <a:lnSpc>
                <a:spcPts val="1600"/>
              </a:lnSpc>
              <a:buNone/>
            </a:pPr>
            <a:r>
              <a:rPr lang="en-US" sz="1400" dirty="0">
                <a:solidFill>
                  <a:srgbClr val="444444"/>
                </a:solidFill>
                <a:latin typeface="Poppins" pitchFamily="34" charset="0"/>
                <a:ea typeface="Poppins" pitchFamily="34" charset="-122"/>
                <a:cs typeface="Poppins" pitchFamily="34" charset="-120"/>
              </a:rPr>
              <a:t>Used by content creators, educators, and businesses.</a:t>
            </a:r>
            <a:pPr algn="l" indent="0" marL="0">
              <a:lnSpc>
                <a:spcPts val="1600"/>
              </a:lnSpc>
              <a:buNone/>
            </a:pPr>
            <a:r>
              <a:rPr lang="en-US" sz="1400" dirty="0">
                <a:solidFill>
                  <a:srgbClr val="444444"/>
                </a:solidFill>
                <a:latin typeface="Poppins" pitchFamily="34" charset="0"/>
                <a:ea typeface="Poppins" pitchFamily="34" charset="-122"/>
                <a:cs typeface="Poppins" pitchFamily="34" charset="-120"/>
              </a:rPr>
              <a:t>
</a:t>
            </a:r>
            <a:pPr algn="l" indent="0" marL="0">
              <a:lnSpc>
                <a:spcPts val="1600"/>
              </a:lnSpc>
              <a:buNone/>
            </a:pPr>
            <a:r>
              <a:rPr lang="en-US" sz="1400" dirty="0">
                <a:solidFill>
                  <a:srgbClr val="444444"/>
                </a:solidFill>
                <a:latin typeface="Poppins" pitchFamily="34" charset="0"/>
                <a:ea typeface="Poppins" pitchFamily="34" charset="-122"/>
                <a:cs typeface="Poppins" pitchFamily="34" charset="-120"/>
              </a:rPr>
              <a:t>
</a:t>
            </a:r>
            <a:endParaRPr lang="en-US" sz="1400" dirty="0"/>
          </a:p>
        </p:txBody>
      </p:sp>
      <p:sp>
        <p:nvSpPr>
          <p:cNvPr id="9" name="Text 7"/>
          <p:cNvSpPr/>
          <p:nvPr/>
        </p:nvSpPr>
        <p:spPr>
          <a:xfrm>
            <a:off x="8229600" y="4783455"/>
            <a:ext cx="6858000" cy="0"/>
          </a:xfrm>
          <a:prstGeom prst="rect">
            <a:avLst/>
          </a:prstGeom>
          <a:noFill/>
          <a:ln/>
        </p:spPr>
        <p:txBody>
          <a:bodyPr wrap="square" rtlCol="0" anchor="ctr"/>
          <a:lstStyle/>
          <a:p>
            <a:pPr indent="0" marL="0">
              <a:buNone/>
            </a:pPr>
            <a:r>
              <a:rPr lang="en-US" sz="1200" dirty="0">
                <a:solidFill>
                  <a:srgbClr val="333333"/>
                </a:solidFill>
                <a:latin typeface="Courier New" pitchFamily="34" charset="0"/>
                <a:ea typeface="Courier New" pitchFamily="34" charset="-122"/>
                <a:cs typeface="Courier New" pitchFamily="34" charset="-120"/>
              </a:rPr>
              <a:t>7</a:t>
            </a:r>
            <a:endParaRPr lang="en-US" sz="1200" dirty="0"/>
          </a:p>
        </p:txBody>
      </p:sp>
      <p:sp>
        <p:nvSpPr>
          <p:cNvPr id="10" name="Shape 8"/>
          <p:cNvSpPr/>
          <p:nvPr/>
        </p:nvSpPr>
        <p:spPr>
          <a:xfrm>
            <a:off x="457200" y="4526280"/>
            <a:ext cx="8046720" cy="27432"/>
          </a:xfrm>
          <a:prstGeom prst="rect">
            <a:avLst/>
          </a:prstGeom>
          <a:solidFill>
            <a:srgbClr val="999999"/>
          </a:solidFill>
          <a:ln/>
        </p:spPr>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Shape 0"/>
          <p:cNvSpPr/>
          <p:nvPr/>
        </p:nvSpPr>
        <p:spPr>
          <a:xfrm>
            <a:off x="718592" y="740019"/>
            <a:ext cx="182880" cy="182880"/>
          </a:xfrm>
          <a:prstGeom prst="sun">
            <a:avLst/>
          </a:prstGeom>
          <a:noFill/>
          <a:ln w="1270">
            <a:solidFill>
              <a:srgbClr val="76EBBA"/>
            </a:solidFill>
            <a:prstDash val="solid"/>
          </a:ln>
        </p:spPr>
      </p:sp>
      <p:sp>
        <p:nvSpPr>
          <p:cNvPr id="3" name="Shape 1"/>
          <p:cNvSpPr/>
          <p:nvPr/>
        </p:nvSpPr>
        <p:spPr>
          <a:xfrm>
            <a:off x="3534274" y="4396611"/>
            <a:ext cx="182880" cy="182880"/>
          </a:xfrm>
          <a:prstGeom prst="cube">
            <a:avLst/>
          </a:prstGeom>
          <a:noFill/>
          <a:ln w="1270">
            <a:solidFill>
              <a:srgbClr val="924EF6"/>
            </a:solidFill>
            <a:prstDash val="solid"/>
          </a:ln>
        </p:spPr>
      </p:sp>
      <p:sp>
        <p:nvSpPr>
          <p:cNvPr id="4" name="Shape 2"/>
          <p:cNvSpPr/>
          <p:nvPr/>
        </p:nvSpPr>
        <p:spPr>
          <a:xfrm>
            <a:off x="7660763" y="3284629"/>
            <a:ext cx="182880" cy="182880"/>
          </a:xfrm>
          <a:prstGeom prst="cube">
            <a:avLst/>
          </a:prstGeom>
          <a:noFill/>
          <a:ln w="1270">
            <a:solidFill>
              <a:srgbClr val="220A8E"/>
            </a:solidFill>
            <a:prstDash val="solid"/>
          </a:ln>
        </p:spPr>
      </p:sp>
      <p:sp>
        <p:nvSpPr>
          <p:cNvPr id="5" name="Shape 3"/>
          <p:cNvSpPr/>
          <p:nvPr/>
        </p:nvSpPr>
        <p:spPr>
          <a:xfrm>
            <a:off x="6189777" y="123389"/>
            <a:ext cx="182880" cy="182880"/>
          </a:xfrm>
          <a:prstGeom prst="triangle">
            <a:avLst/>
          </a:prstGeom>
          <a:noFill/>
          <a:ln w="1270">
            <a:solidFill>
              <a:srgbClr val="C79DAD"/>
            </a:solidFill>
            <a:prstDash val="solid"/>
          </a:ln>
        </p:spPr>
      </p:sp>
      <p:sp>
        <p:nvSpPr>
          <p:cNvPr id="6" name="Shape 4"/>
          <p:cNvSpPr/>
          <p:nvPr/>
        </p:nvSpPr>
        <p:spPr>
          <a:xfrm>
            <a:off x="4873512" y="31745"/>
            <a:ext cx="182880" cy="182880"/>
          </a:xfrm>
          <a:prstGeom prst="rect">
            <a:avLst/>
          </a:prstGeom>
          <a:noFill/>
          <a:ln w="1270">
            <a:solidFill>
              <a:srgbClr val="BAFC31"/>
            </a:solidFill>
            <a:prstDash val="solid"/>
          </a:ln>
        </p:spPr>
      </p:sp>
      <p:sp>
        <p:nvSpPr>
          <p:cNvPr id="7" name="Text 5"/>
          <p:cNvSpPr/>
          <p:nvPr/>
        </p:nvSpPr>
        <p:spPr>
          <a:xfrm>
            <a:off x="457200" y="457200"/>
            <a:ext cx="8229600" cy="914400"/>
          </a:xfrm>
          <a:prstGeom prst="rect">
            <a:avLst/>
          </a:prstGeom>
          <a:noFill/>
          <a:ln/>
        </p:spPr>
        <p:txBody>
          <a:bodyPr wrap="square" rtlCol="0" anchor="ctr"/>
          <a:lstStyle/>
          <a:p>
            <a:pPr algn="ctr" indent="0" marL="0">
              <a:buNone/>
            </a:pPr>
            <a:r>
              <a:rPr lang="en-US" sz="3000" b="1" dirty="0">
                <a:solidFill>
                  <a:srgbClr val="DC143C"/>
                </a:solidFill>
                <a:latin typeface="Montserrat" pitchFamily="34" charset="0"/>
                <a:ea typeface="Montserrat" pitchFamily="34" charset="-122"/>
                <a:cs typeface="Montserrat" pitchFamily="34" charset="-120"/>
              </a:rPr>
              <a:t>Popular Platforms: TikTok</a:t>
            </a:r>
            <a:endParaRPr lang="en-US" sz="3000" dirty="0"/>
          </a:p>
        </p:txBody>
      </p:sp>
      <p:sp>
        <p:nvSpPr>
          <p:cNvPr id="8" name="Text 6"/>
          <p:cNvSpPr/>
          <p:nvPr/>
        </p:nvSpPr>
        <p:spPr>
          <a:xfrm>
            <a:off x="457200" y="1645920"/>
            <a:ext cx="8229600" cy="3086100"/>
          </a:xfrm>
          <a:prstGeom prst="rect">
            <a:avLst/>
          </a:prstGeom>
          <a:noFill/>
          <a:ln/>
        </p:spPr>
        <p:txBody>
          <a:bodyPr wrap="square" rtlCol="0" anchor="ctr">
            <a:normAutofit/>
          </a:bodyPr>
          <a:lstStyle/>
          <a:p>
            <a:pPr algn="l" indent="0" marL="0">
              <a:lnSpc>
                <a:spcPts val="1600"/>
              </a:lnSpc>
              <a:buNone/>
            </a:pPr>
            <a:r>
              <a:rPr lang="en-US" sz="1400" b="1" dirty="0">
                <a:solidFill>
                  <a:srgbClr val="FFFFFF"/>
                </a:solidFill>
                <a:latin typeface="Poppins" pitchFamily="34" charset="0"/>
                <a:ea typeface="Poppins" pitchFamily="34" charset="-122"/>
                <a:cs typeface="Poppins" pitchFamily="34" charset="-120"/>
              </a:rPr>
              <a:t>TikTok:</a:t>
            </a:r>
            <a:pPr algn="l" indent="0" marL="0">
              <a:lnSpc>
                <a:spcPts val="1600"/>
              </a:lnSpc>
              <a:buNone/>
            </a:pPr>
            <a:r>
              <a:rPr lang="en-US" sz="1400" dirty="0">
                <a:solidFill>
                  <a:srgbClr val="FFFFFF"/>
                </a:solidFill>
                <a:latin typeface="Poppins" pitchFamily="34" charset="0"/>
                <a:ea typeface="Poppins" pitchFamily="34" charset="-122"/>
                <a:cs typeface="Poppins" pitchFamily="34" charset="-120"/>
              </a:rPr>
              <a:t>
</a:t>
            </a:r>
            <a:pPr algn="l" indent="0" marL="0">
              <a:lnSpc>
                <a:spcPts val="1600"/>
              </a:lnSpc>
              <a:buNone/>
            </a:pPr>
            <a:r>
              <a:rPr lang="en-US" sz="1400" dirty="0">
                <a:solidFill>
                  <a:srgbClr val="FFFFFF"/>
                </a:solidFill>
                <a:latin typeface="Poppins" pitchFamily="34" charset="0"/>
                <a:ea typeface="Poppins" pitchFamily="34" charset="-122"/>
                <a:cs typeface="Poppins" pitchFamily="34" charset="-120"/>
              </a:rPr>
              <a:t>
</a:t>
            </a:r>
            <a:pPr algn="l" indent="0" marL="0">
              <a:lnSpc>
                <a:spcPts val="1600"/>
              </a:lnSpc>
              <a:buNone/>
            </a:pPr>
            <a:r>
              <a:rPr lang="en-US" sz="1400" dirty="0">
                <a:solidFill>
                  <a:srgbClr val="FFFFFF"/>
                </a:solidFill>
                <a:latin typeface="Poppins" pitchFamily="34" charset="0"/>
                <a:ea typeface="Poppins" pitchFamily="34" charset="-122"/>
                <a:cs typeface="Poppins" pitchFamily="34" charset="-120"/>
              </a:rPr>
              <a:t>Short-form video sharing platform.</a:t>
            </a:r>
            <a:pPr algn="l" indent="0" marL="0">
              <a:lnSpc>
                <a:spcPts val="1600"/>
              </a:lnSpc>
              <a:buNone/>
            </a:pPr>
            <a:r>
              <a:rPr lang="en-US" sz="1400" dirty="0">
                <a:solidFill>
                  <a:srgbClr val="FFFFFF"/>
                </a:solidFill>
                <a:latin typeface="Poppins" pitchFamily="34" charset="0"/>
                <a:ea typeface="Poppins" pitchFamily="34" charset="-122"/>
                <a:cs typeface="Poppins" pitchFamily="34" charset="-120"/>
              </a:rPr>
              <a:t>
</a:t>
            </a:r>
            <a:pPr algn="l" indent="0" marL="0">
              <a:lnSpc>
                <a:spcPts val="1600"/>
              </a:lnSpc>
              <a:buNone/>
            </a:pPr>
            <a:r>
              <a:rPr lang="en-US" sz="1400" dirty="0">
                <a:solidFill>
                  <a:srgbClr val="FFFFFF"/>
                </a:solidFill>
                <a:latin typeface="Poppins" pitchFamily="34" charset="0"/>
                <a:ea typeface="Poppins" pitchFamily="34" charset="-122"/>
                <a:cs typeface="Poppins" pitchFamily="34" charset="-120"/>
              </a:rPr>
              <a:t>Create and share videos with music, filters, and effects.</a:t>
            </a:r>
            <a:pPr algn="l" indent="0" marL="0">
              <a:lnSpc>
                <a:spcPts val="1600"/>
              </a:lnSpc>
              <a:buNone/>
            </a:pPr>
            <a:r>
              <a:rPr lang="en-US" sz="1400" dirty="0">
                <a:solidFill>
                  <a:srgbClr val="FFFFFF"/>
                </a:solidFill>
                <a:latin typeface="Poppins" pitchFamily="34" charset="0"/>
                <a:ea typeface="Poppins" pitchFamily="34" charset="-122"/>
                <a:cs typeface="Poppins" pitchFamily="34" charset="-120"/>
              </a:rPr>
              <a:t>
</a:t>
            </a:r>
            <a:pPr algn="l" indent="0" marL="0">
              <a:lnSpc>
                <a:spcPts val="1600"/>
              </a:lnSpc>
              <a:buNone/>
            </a:pPr>
            <a:r>
              <a:rPr lang="en-US" sz="1400" dirty="0">
                <a:solidFill>
                  <a:srgbClr val="FFFFFF"/>
                </a:solidFill>
                <a:latin typeface="Poppins" pitchFamily="34" charset="0"/>
                <a:ea typeface="Poppins" pitchFamily="34" charset="-122"/>
                <a:cs typeface="Poppins" pitchFamily="34" charset="-120"/>
              </a:rPr>
              <a:t>Discover trending content and challenges.</a:t>
            </a:r>
            <a:pPr algn="l" indent="0" marL="0">
              <a:lnSpc>
                <a:spcPts val="1600"/>
              </a:lnSpc>
              <a:buNone/>
            </a:pPr>
            <a:r>
              <a:rPr lang="en-US" sz="1400" dirty="0">
                <a:solidFill>
                  <a:srgbClr val="FFFFFF"/>
                </a:solidFill>
                <a:latin typeface="Poppins" pitchFamily="34" charset="0"/>
                <a:ea typeface="Poppins" pitchFamily="34" charset="-122"/>
                <a:cs typeface="Poppins" pitchFamily="34" charset="-120"/>
              </a:rPr>
              <a:t>
</a:t>
            </a:r>
            <a:pPr algn="l" indent="0" marL="0">
              <a:lnSpc>
                <a:spcPts val="1600"/>
              </a:lnSpc>
              <a:buNone/>
            </a:pPr>
            <a:r>
              <a:rPr lang="en-US" sz="1400" dirty="0">
                <a:solidFill>
                  <a:srgbClr val="FFFFFF"/>
                </a:solidFill>
                <a:latin typeface="Poppins" pitchFamily="34" charset="0"/>
                <a:ea typeface="Poppins" pitchFamily="34" charset="-122"/>
                <a:cs typeface="Poppins" pitchFamily="34" charset="-120"/>
              </a:rPr>
              <a:t>Popular among younger audiences.</a:t>
            </a:r>
            <a:pPr algn="l" indent="0" marL="0">
              <a:lnSpc>
                <a:spcPts val="1600"/>
              </a:lnSpc>
              <a:buNone/>
            </a:pPr>
            <a:r>
              <a:rPr lang="en-US" sz="1400" dirty="0">
                <a:solidFill>
                  <a:srgbClr val="FFFFFF"/>
                </a:solidFill>
                <a:latin typeface="Poppins" pitchFamily="34" charset="0"/>
                <a:ea typeface="Poppins" pitchFamily="34" charset="-122"/>
                <a:cs typeface="Poppins" pitchFamily="34" charset="-120"/>
              </a:rPr>
              <a:t>
</a:t>
            </a:r>
            <a:pPr algn="l" indent="0" marL="0">
              <a:lnSpc>
                <a:spcPts val="1600"/>
              </a:lnSpc>
              <a:buNone/>
            </a:pPr>
            <a:r>
              <a:rPr lang="en-US" sz="1400" dirty="0">
                <a:solidFill>
                  <a:srgbClr val="FFFFFF"/>
                </a:solidFill>
                <a:latin typeface="Poppins" pitchFamily="34" charset="0"/>
                <a:ea typeface="Poppins" pitchFamily="34" charset="-122"/>
                <a:cs typeface="Poppins" pitchFamily="34" charset="-120"/>
              </a:rPr>
              <a:t>
</a:t>
            </a:r>
            <a:endParaRPr lang="en-US" sz="1400" dirty="0"/>
          </a:p>
        </p:txBody>
      </p:sp>
      <p:sp>
        <p:nvSpPr>
          <p:cNvPr id="9" name="Text 7"/>
          <p:cNvSpPr/>
          <p:nvPr/>
        </p:nvSpPr>
        <p:spPr>
          <a:xfrm>
            <a:off x="8229600" y="4783455"/>
            <a:ext cx="6858000" cy="0"/>
          </a:xfrm>
          <a:prstGeom prst="rect">
            <a:avLst/>
          </a:prstGeom>
          <a:noFill/>
          <a:ln/>
        </p:spPr>
        <p:txBody>
          <a:bodyPr wrap="square" rtlCol="0" anchor="ctr"/>
          <a:lstStyle/>
          <a:p>
            <a:pPr indent="0" marL="0">
              <a:buNone/>
            </a:pPr>
            <a:r>
              <a:rPr lang="en-US" sz="1200" dirty="0">
                <a:solidFill>
                  <a:srgbClr val="AAAAAA"/>
                </a:solidFill>
                <a:latin typeface="Courier New" pitchFamily="34" charset="0"/>
                <a:ea typeface="Courier New" pitchFamily="34" charset="-122"/>
                <a:cs typeface="Courier New" pitchFamily="34" charset="-120"/>
              </a:rPr>
              <a:t>8</a:t>
            </a:r>
            <a:endParaRPr lang="en-US" sz="1200" dirty="0"/>
          </a:p>
        </p:txBody>
      </p:sp>
      <p:sp>
        <p:nvSpPr>
          <p:cNvPr id="10" name="Shape 8"/>
          <p:cNvSpPr/>
          <p:nvPr/>
        </p:nvSpPr>
        <p:spPr>
          <a:xfrm>
            <a:off x="457200" y="4526280"/>
            <a:ext cx="8046720" cy="27432"/>
          </a:xfrm>
          <a:prstGeom prst="rect">
            <a:avLst/>
          </a:prstGeom>
          <a:solidFill>
            <a:srgbClr val="AAAAAA"/>
          </a:solidFill>
          <a:ln/>
        </p:spPr>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Shape 0"/>
          <p:cNvSpPr/>
          <p:nvPr/>
        </p:nvSpPr>
        <p:spPr>
          <a:xfrm>
            <a:off x="1784718" y="600443"/>
            <a:ext cx="182880" cy="182880"/>
          </a:xfrm>
          <a:prstGeom prst="rect">
            <a:avLst/>
          </a:prstGeom>
          <a:noFill/>
          <a:ln w="1270">
            <a:solidFill>
              <a:srgbClr val="DF4F9C"/>
            </a:solidFill>
            <a:prstDash val="solid"/>
          </a:ln>
        </p:spPr>
      </p:sp>
      <p:sp>
        <p:nvSpPr>
          <p:cNvPr id="3" name="Shape 1"/>
          <p:cNvSpPr/>
          <p:nvPr/>
        </p:nvSpPr>
        <p:spPr>
          <a:xfrm>
            <a:off x="4656482" y="665994"/>
            <a:ext cx="182880" cy="182880"/>
          </a:xfrm>
          <a:prstGeom prst="sun">
            <a:avLst/>
          </a:prstGeom>
          <a:noFill/>
          <a:ln w="1270">
            <a:solidFill>
              <a:srgbClr val="F8D399"/>
            </a:solidFill>
            <a:prstDash val="solid"/>
          </a:ln>
        </p:spPr>
      </p:sp>
      <p:sp>
        <p:nvSpPr>
          <p:cNvPr id="4" name="Shape 2"/>
          <p:cNvSpPr/>
          <p:nvPr/>
        </p:nvSpPr>
        <p:spPr>
          <a:xfrm>
            <a:off x="3138856" y="1073805"/>
            <a:ext cx="182880" cy="182880"/>
          </a:xfrm>
          <a:prstGeom prst="triangle">
            <a:avLst/>
          </a:prstGeom>
          <a:noFill/>
          <a:ln w="1270">
            <a:solidFill>
              <a:srgbClr val="2EFB30"/>
            </a:solidFill>
            <a:prstDash val="solid"/>
          </a:ln>
        </p:spPr>
      </p:sp>
      <p:sp>
        <p:nvSpPr>
          <p:cNvPr id="5" name="Shape 3"/>
          <p:cNvSpPr/>
          <p:nvPr/>
        </p:nvSpPr>
        <p:spPr>
          <a:xfrm>
            <a:off x="451182" y="2669752"/>
            <a:ext cx="182880" cy="182880"/>
          </a:xfrm>
          <a:prstGeom prst="triangle">
            <a:avLst/>
          </a:prstGeom>
          <a:noFill/>
          <a:ln w="1270">
            <a:solidFill>
              <a:srgbClr val="F0C1F7"/>
            </a:solidFill>
            <a:prstDash val="solid"/>
          </a:ln>
        </p:spPr>
      </p:sp>
      <p:sp>
        <p:nvSpPr>
          <p:cNvPr id="6" name="Shape 4"/>
          <p:cNvSpPr/>
          <p:nvPr/>
        </p:nvSpPr>
        <p:spPr>
          <a:xfrm>
            <a:off x="4242593" y="3842429"/>
            <a:ext cx="182880" cy="182880"/>
          </a:xfrm>
          <a:prstGeom prst="rect">
            <a:avLst/>
          </a:prstGeom>
          <a:noFill/>
          <a:ln w="1270">
            <a:solidFill>
              <a:srgbClr val="F5E346"/>
            </a:solidFill>
            <a:prstDash val="solid"/>
          </a:ln>
        </p:spPr>
      </p:sp>
      <p:sp>
        <p:nvSpPr>
          <p:cNvPr id="7" name="Text 5"/>
          <p:cNvSpPr/>
          <p:nvPr/>
        </p:nvSpPr>
        <p:spPr>
          <a:xfrm>
            <a:off x="457200" y="457200"/>
            <a:ext cx="8229600" cy="914400"/>
          </a:xfrm>
          <a:prstGeom prst="rect">
            <a:avLst/>
          </a:prstGeom>
          <a:noFill/>
          <a:ln/>
        </p:spPr>
        <p:txBody>
          <a:bodyPr wrap="square" rtlCol="0" anchor="ctr"/>
          <a:lstStyle/>
          <a:p>
            <a:pPr algn="ctr" indent="0" marL="0">
              <a:buNone/>
            </a:pPr>
            <a:r>
              <a:rPr lang="en-US" sz="3000" b="1" dirty="0">
                <a:solidFill>
                  <a:srgbClr val="DC143C"/>
                </a:solidFill>
                <a:latin typeface="Montserrat" pitchFamily="34" charset="0"/>
                <a:ea typeface="Montserrat" pitchFamily="34" charset="-122"/>
                <a:cs typeface="Montserrat" pitchFamily="34" charset="-120"/>
              </a:rPr>
              <a:t>Basic Terminology:  Profile</a:t>
            </a:r>
            <a:endParaRPr lang="en-US" sz="3000" dirty="0"/>
          </a:p>
        </p:txBody>
      </p:sp>
      <p:sp>
        <p:nvSpPr>
          <p:cNvPr id="8" name="Text 6"/>
          <p:cNvSpPr/>
          <p:nvPr/>
        </p:nvSpPr>
        <p:spPr>
          <a:xfrm>
            <a:off x="457200" y="1645920"/>
            <a:ext cx="8229600" cy="3086100"/>
          </a:xfrm>
          <a:prstGeom prst="rect">
            <a:avLst/>
          </a:prstGeom>
          <a:noFill/>
          <a:ln/>
        </p:spPr>
        <p:txBody>
          <a:bodyPr wrap="square" rtlCol="0" anchor="ctr">
            <a:normAutofit/>
          </a:bodyPr>
          <a:lstStyle/>
          <a:p>
            <a:pPr algn="l" indent="0" marL="0">
              <a:lnSpc>
                <a:spcPts val="1600"/>
              </a:lnSpc>
              <a:buNone/>
            </a:pPr>
            <a:r>
              <a:rPr lang="en-US" sz="1400" dirty="0">
                <a:solidFill>
                  <a:srgbClr val="444444"/>
                </a:solidFill>
                <a:latin typeface="Poppins" pitchFamily="34" charset="0"/>
                <a:ea typeface="Poppins" pitchFamily="34" charset="-122"/>
                <a:cs typeface="Poppins" pitchFamily="34" charset="-120"/>
              </a:rPr>
              <a:t>Your </a:t>
            </a:r>
            <a:pPr algn="l" indent="0" marL="0">
              <a:lnSpc>
                <a:spcPts val="1600"/>
              </a:lnSpc>
              <a:buNone/>
            </a:pPr>
            <a:r>
              <a:rPr lang="en-US" sz="1400" b="1" dirty="0">
                <a:solidFill>
                  <a:srgbClr val="444444"/>
                </a:solidFill>
                <a:latin typeface="Poppins" pitchFamily="34" charset="0"/>
                <a:ea typeface="Poppins" pitchFamily="34" charset="-122"/>
                <a:cs typeface="Poppins" pitchFamily="34" charset="-120"/>
              </a:rPr>
              <a:t>Profile</a:t>
            </a:r>
            <a:pPr algn="l" indent="0" marL="0">
              <a:lnSpc>
                <a:spcPts val="1600"/>
              </a:lnSpc>
              <a:buNone/>
            </a:pPr>
            <a:r>
              <a:rPr lang="en-US" sz="1400" dirty="0">
                <a:solidFill>
                  <a:srgbClr val="444444"/>
                </a:solidFill>
                <a:latin typeface="Poppins" pitchFamily="34" charset="0"/>
                <a:ea typeface="Poppins" pitchFamily="34" charset="-122"/>
                <a:cs typeface="Poppins" pitchFamily="34" charset="-120"/>
              </a:rPr>
              <a:t> is your personal page on a social media platform.  It usually includes:</a:t>
            </a:r>
            <a:pPr algn="l" indent="0" marL="0">
              <a:lnSpc>
                <a:spcPts val="1600"/>
              </a:lnSpc>
              <a:buNone/>
            </a:pPr>
            <a:r>
              <a:rPr lang="en-US" sz="1400" dirty="0">
                <a:solidFill>
                  <a:srgbClr val="444444"/>
                </a:solidFill>
                <a:latin typeface="Poppins" pitchFamily="34" charset="0"/>
                <a:ea typeface="Poppins" pitchFamily="34" charset="-122"/>
                <a:cs typeface="Poppins" pitchFamily="34" charset="-120"/>
              </a:rPr>
              <a:t>
</a:t>
            </a:r>
            <a:pPr algn="l" indent="0" marL="0">
              <a:lnSpc>
                <a:spcPts val="1600"/>
              </a:lnSpc>
              <a:buNone/>
            </a:pPr>
            <a:r>
              <a:rPr lang="en-US" sz="1400" dirty="0">
                <a:solidFill>
                  <a:srgbClr val="444444"/>
                </a:solidFill>
                <a:latin typeface="Poppins" pitchFamily="34" charset="0"/>
                <a:ea typeface="Poppins" pitchFamily="34" charset="-122"/>
                <a:cs typeface="Poppins" pitchFamily="34" charset="-120"/>
              </a:rPr>
              <a:t>
</a:t>
            </a:r>
            <a:pPr algn="l" indent="0" marL="0">
              <a:lnSpc>
                <a:spcPts val="1600"/>
              </a:lnSpc>
              <a:buNone/>
            </a:pPr>
            <a:r>
              <a:rPr lang="en-US" sz="1400" dirty="0">
                <a:solidFill>
                  <a:srgbClr val="444444"/>
                </a:solidFill>
                <a:latin typeface="Poppins" pitchFamily="34" charset="0"/>
                <a:ea typeface="Poppins" pitchFamily="34" charset="-122"/>
                <a:cs typeface="Poppins" pitchFamily="34" charset="-120"/>
              </a:rPr>
              <a:t>Your name and photo.</a:t>
            </a:r>
            <a:pPr algn="l" indent="0" marL="0">
              <a:lnSpc>
                <a:spcPts val="1600"/>
              </a:lnSpc>
              <a:buNone/>
            </a:pPr>
            <a:r>
              <a:rPr lang="en-US" sz="1400" dirty="0">
                <a:solidFill>
                  <a:srgbClr val="444444"/>
                </a:solidFill>
                <a:latin typeface="Poppins" pitchFamily="34" charset="0"/>
                <a:ea typeface="Poppins" pitchFamily="34" charset="-122"/>
                <a:cs typeface="Poppins" pitchFamily="34" charset="-120"/>
              </a:rPr>
              <a:t>
</a:t>
            </a:r>
            <a:pPr algn="l" indent="0" marL="0">
              <a:lnSpc>
                <a:spcPts val="1600"/>
              </a:lnSpc>
              <a:buNone/>
            </a:pPr>
            <a:r>
              <a:rPr lang="en-US" sz="1400" dirty="0">
                <a:solidFill>
                  <a:srgbClr val="444444"/>
                </a:solidFill>
                <a:latin typeface="Poppins" pitchFamily="34" charset="0"/>
                <a:ea typeface="Poppins" pitchFamily="34" charset="-122"/>
                <a:cs typeface="Poppins" pitchFamily="34" charset="-120"/>
              </a:rPr>
              <a:t>A short bio about yourself.</a:t>
            </a:r>
            <a:pPr algn="l" indent="0" marL="0">
              <a:lnSpc>
                <a:spcPts val="1600"/>
              </a:lnSpc>
              <a:buNone/>
            </a:pPr>
            <a:r>
              <a:rPr lang="en-US" sz="1400" dirty="0">
                <a:solidFill>
                  <a:srgbClr val="444444"/>
                </a:solidFill>
                <a:latin typeface="Poppins" pitchFamily="34" charset="0"/>
                <a:ea typeface="Poppins" pitchFamily="34" charset="-122"/>
                <a:cs typeface="Poppins" pitchFamily="34" charset="-120"/>
              </a:rPr>
              <a:t>
</a:t>
            </a:r>
            <a:pPr algn="l" indent="0" marL="0">
              <a:lnSpc>
                <a:spcPts val="1600"/>
              </a:lnSpc>
              <a:buNone/>
            </a:pPr>
            <a:r>
              <a:rPr lang="en-US" sz="1400" dirty="0">
                <a:solidFill>
                  <a:srgbClr val="444444"/>
                </a:solidFill>
                <a:latin typeface="Poppins" pitchFamily="34" charset="0"/>
                <a:ea typeface="Poppins" pitchFamily="34" charset="-122"/>
                <a:cs typeface="Poppins" pitchFamily="34" charset="-120"/>
              </a:rPr>
              <a:t>Your posts and activities.</a:t>
            </a:r>
            <a:pPr algn="l" indent="0" marL="0">
              <a:lnSpc>
                <a:spcPts val="1600"/>
              </a:lnSpc>
              <a:buNone/>
            </a:pPr>
            <a:r>
              <a:rPr lang="en-US" sz="1400" dirty="0">
                <a:solidFill>
                  <a:srgbClr val="444444"/>
                </a:solidFill>
                <a:latin typeface="Poppins" pitchFamily="34" charset="0"/>
                <a:ea typeface="Poppins" pitchFamily="34" charset="-122"/>
                <a:cs typeface="Poppins" pitchFamily="34" charset="-120"/>
              </a:rPr>
              <a:t>
</a:t>
            </a:r>
            <a:pPr algn="l" indent="0" marL="0">
              <a:lnSpc>
                <a:spcPts val="1600"/>
              </a:lnSpc>
              <a:buNone/>
            </a:pPr>
            <a:r>
              <a:rPr lang="en-US" sz="1400" dirty="0">
                <a:solidFill>
                  <a:srgbClr val="444444"/>
                </a:solidFill>
                <a:latin typeface="Poppins" pitchFamily="34" charset="0"/>
                <a:ea typeface="Poppins" pitchFamily="34" charset="-122"/>
                <a:cs typeface="Poppins" pitchFamily="34" charset="-120"/>
              </a:rPr>
              <a:t>Settings to control your privacy.</a:t>
            </a:r>
            <a:pPr algn="l" indent="0" marL="0">
              <a:lnSpc>
                <a:spcPts val="1600"/>
              </a:lnSpc>
              <a:buNone/>
            </a:pPr>
            <a:r>
              <a:rPr lang="en-US" sz="1400" dirty="0">
                <a:solidFill>
                  <a:srgbClr val="444444"/>
                </a:solidFill>
                <a:latin typeface="Poppins" pitchFamily="34" charset="0"/>
                <a:ea typeface="Poppins" pitchFamily="34" charset="-122"/>
                <a:cs typeface="Poppins" pitchFamily="34" charset="-120"/>
              </a:rPr>
              <a:t>
</a:t>
            </a:r>
            <a:pPr algn="l" indent="0" marL="0">
              <a:lnSpc>
                <a:spcPts val="1600"/>
              </a:lnSpc>
              <a:buNone/>
            </a:pPr>
            <a:r>
              <a:rPr lang="en-US" sz="1400" dirty="0">
                <a:solidFill>
                  <a:srgbClr val="444444"/>
                </a:solidFill>
                <a:latin typeface="Poppins" pitchFamily="34" charset="0"/>
                <a:ea typeface="Poppins" pitchFamily="34" charset="-122"/>
                <a:cs typeface="Poppins" pitchFamily="34" charset="-120"/>
              </a:rPr>
              <a:t>
</a:t>
            </a:r>
            <a:endParaRPr lang="en-US" sz="1400" dirty="0"/>
          </a:p>
        </p:txBody>
      </p:sp>
      <p:sp>
        <p:nvSpPr>
          <p:cNvPr id="9" name="Text 7"/>
          <p:cNvSpPr/>
          <p:nvPr/>
        </p:nvSpPr>
        <p:spPr>
          <a:xfrm>
            <a:off x="8229600" y="4783455"/>
            <a:ext cx="6858000" cy="0"/>
          </a:xfrm>
          <a:prstGeom prst="rect">
            <a:avLst/>
          </a:prstGeom>
          <a:noFill/>
          <a:ln/>
        </p:spPr>
        <p:txBody>
          <a:bodyPr wrap="square" rtlCol="0" anchor="ctr"/>
          <a:lstStyle/>
          <a:p>
            <a:pPr indent="0" marL="0">
              <a:buNone/>
            </a:pPr>
            <a:r>
              <a:rPr lang="en-US" sz="1200" dirty="0">
                <a:solidFill>
                  <a:srgbClr val="333333"/>
                </a:solidFill>
                <a:latin typeface="Courier New" pitchFamily="34" charset="0"/>
                <a:ea typeface="Courier New" pitchFamily="34" charset="-122"/>
                <a:cs typeface="Courier New" pitchFamily="34" charset="-120"/>
              </a:rPr>
              <a:t>9</a:t>
            </a:r>
            <a:endParaRPr lang="en-US" sz="1200" dirty="0"/>
          </a:p>
        </p:txBody>
      </p:sp>
      <p:sp>
        <p:nvSpPr>
          <p:cNvPr id="10" name="Shape 8"/>
          <p:cNvSpPr/>
          <p:nvPr/>
        </p:nvSpPr>
        <p:spPr>
          <a:xfrm>
            <a:off x="457200" y="4526280"/>
            <a:ext cx="8046720" cy="27432"/>
          </a:xfrm>
          <a:prstGeom prst="rect">
            <a:avLst/>
          </a:prstGeom>
          <a:solidFill>
            <a:srgbClr val="999999"/>
          </a:solidFill>
          <a:ln/>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28</Slides>
  <Notes>28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28</vt:i4>
      </vt:variant>
    </vt:vector>
  </HeadingPairs>
  <TitlesOfParts>
    <vt:vector size="31"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2025-02-24T11:07:44Z</dcterms:created>
  <dcterms:modified xsi:type="dcterms:W3CDTF">2025-02-24T11:07:44Z</dcterms:modified>
</cp:coreProperties>
</file>